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56" r:id="rId5"/>
    <p:sldId id="257" r:id="rId6"/>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03962B3-04F9-1BCA-8F91-1B576231CB57}" name="Susie Crossman" initials="SC" userId="S::Susie.Crossman@lstmed.ac.uk::560ce6a1-4d53-41f1-9409-8ffefeb786b7" providerId="AD"/>
  <p188:author id="{107841B4-100D-ED26-D2F9-8290B8F0DB30}" name="Ruth Akindele" initials="RA" userId="S::Ruth.Akindele@lstmed.ac.uk::a5ee1cf9-129f-4035-92c0-09a314a929a7" providerId="AD"/>
  <p188:author id="{A7582FD9-17A0-49C9-CD83-CE4B2C5C6735}" name="Imelda Bates" initials="IB" userId="S::Imelda.Bates@lstmed.ac.uk::3dfc5027-6dcb-44a8-b152-e2273fa192d9"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6B0C16"/>
    <a:srgbClr val="CA152F"/>
    <a:srgbClr val="490D1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0" d="100"/>
          <a:sy n="70" d="100"/>
        </p:scale>
        <p:origin x="3240"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12" Type="http://schemas.microsoft.com/office/2018/10/relationships/authors" Target="author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usie Crossman" userId="560ce6a1-4d53-41f1-9409-8ffefeb786b7" providerId="ADAL" clId="{030C3EF0-2545-4525-B9D6-EDC907410F5B}"/>
    <pc:docChg chg="modSld">
      <pc:chgData name="Susie Crossman" userId="560ce6a1-4d53-41f1-9409-8ffefeb786b7" providerId="ADAL" clId="{030C3EF0-2545-4525-B9D6-EDC907410F5B}" dt="2026-09-29T15:49:46.111" v="152" actId="27107"/>
      <pc:docMkLst>
        <pc:docMk/>
      </pc:docMkLst>
      <pc:sldChg chg="modSp mod modCm">
        <pc:chgData name="Susie Crossman" userId="560ce6a1-4d53-41f1-9409-8ffefeb786b7" providerId="ADAL" clId="{030C3EF0-2545-4525-B9D6-EDC907410F5B}" dt="2026-09-02T09:40:26.371" v="136" actId="6549"/>
        <pc:sldMkLst>
          <pc:docMk/>
          <pc:sldMk cId="65176919" sldId="256"/>
        </pc:sldMkLst>
        <pc:spChg chg="mod">
          <ac:chgData name="Susie Crossman" userId="560ce6a1-4d53-41f1-9409-8ffefeb786b7" providerId="ADAL" clId="{030C3EF0-2545-4525-B9D6-EDC907410F5B}" dt="2026-09-02T09:36:56.582" v="95" actId="1035"/>
          <ac:spMkLst>
            <pc:docMk/>
            <pc:sldMk cId="65176919" sldId="256"/>
            <ac:spMk id="8" creationId="{3D50495D-15E7-4016-E9C7-70C17BF126E9}"/>
          </ac:spMkLst>
        </pc:spChg>
        <pc:spChg chg="mod">
          <ac:chgData name="Susie Crossman" userId="560ce6a1-4d53-41f1-9409-8ffefeb786b7" providerId="ADAL" clId="{030C3EF0-2545-4525-B9D6-EDC907410F5B}" dt="2026-09-02T09:36:59.999" v="111" actId="1035"/>
          <ac:spMkLst>
            <pc:docMk/>
            <pc:sldMk cId="65176919" sldId="256"/>
            <ac:spMk id="10" creationId="{83EEA9FC-5AA7-B24B-A07E-EFC66E0B71E7}"/>
          </ac:spMkLst>
        </pc:spChg>
        <pc:spChg chg="mod">
          <ac:chgData name="Susie Crossman" userId="560ce6a1-4d53-41f1-9409-8ffefeb786b7" providerId="ADAL" clId="{030C3EF0-2545-4525-B9D6-EDC907410F5B}" dt="2026-09-02T09:37:10.378" v="127" actId="1036"/>
          <ac:spMkLst>
            <pc:docMk/>
            <pc:sldMk cId="65176919" sldId="256"/>
            <ac:spMk id="11" creationId="{3B7A43A6-CB61-A7F2-3631-FA7E065AA288}"/>
          </ac:spMkLst>
        </pc:spChg>
        <pc:spChg chg="mod">
          <ac:chgData name="Susie Crossman" userId="560ce6a1-4d53-41f1-9409-8ffefeb786b7" providerId="ADAL" clId="{030C3EF0-2545-4525-B9D6-EDC907410F5B}" dt="2026-09-02T09:40:26.371" v="136" actId="6549"/>
          <ac:spMkLst>
            <pc:docMk/>
            <pc:sldMk cId="65176919" sldId="256"/>
            <ac:spMk id="20" creationId="{B1421A80-0EB8-F91A-27CA-3A9FD9ECF1CE}"/>
          </ac:spMkLst>
        </pc:spChg>
        <pc:picChg chg="mod">
          <ac:chgData name="Susie Crossman" userId="560ce6a1-4d53-41f1-9409-8ffefeb786b7" providerId="ADAL" clId="{030C3EF0-2545-4525-B9D6-EDC907410F5B}" dt="2026-09-02T09:36:53.789" v="82" actId="1035"/>
          <ac:picMkLst>
            <pc:docMk/>
            <pc:sldMk cId="65176919" sldId="256"/>
            <ac:picMk id="7" creationId="{D643B6BF-3EE7-6188-6927-8CB3FC9F3430}"/>
          </ac:picMkLst>
        </pc:picChg>
        <pc:extLst>
          <p:ext xmlns:p="http://schemas.openxmlformats.org/presentationml/2006/main" uri="{D6D511B9-2390-475A-947B-AFAB55BFBCF1}">
            <pc226:cmChg xmlns:pc226="http://schemas.microsoft.com/office/powerpoint/2022/06/main/command" chg="mod">
              <pc226:chgData name="Susie Crossman" userId="560ce6a1-4d53-41f1-9409-8ffefeb786b7" providerId="ADAL" clId="{030C3EF0-2545-4525-B9D6-EDC907410F5B}" dt="2026-08-18T14:44:31.631" v="3" actId="20577"/>
              <pc2:cmMkLst xmlns:pc2="http://schemas.microsoft.com/office/powerpoint/2019/9/main/command">
                <pc:docMk/>
                <pc:sldMk cId="65176919" sldId="256"/>
                <pc2:cmMk id="{B29FC15F-683D-468E-A812-DE6A5E8D85F3}"/>
              </pc2:cmMkLst>
            </pc226:cmChg>
          </p:ext>
        </pc:extLst>
      </pc:sldChg>
      <pc:sldChg chg="modSp mod">
        <pc:chgData name="Susie Crossman" userId="560ce6a1-4d53-41f1-9409-8ffefeb786b7" providerId="ADAL" clId="{030C3EF0-2545-4525-B9D6-EDC907410F5B}" dt="2026-09-29T15:49:46.111" v="152" actId="27107"/>
        <pc:sldMkLst>
          <pc:docMk/>
          <pc:sldMk cId="1241672624" sldId="257"/>
        </pc:sldMkLst>
        <pc:spChg chg="mod">
          <ac:chgData name="Susie Crossman" userId="560ce6a1-4d53-41f1-9409-8ffefeb786b7" providerId="ADAL" clId="{030C3EF0-2545-4525-B9D6-EDC907410F5B}" dt="2026-09-02T09:41:06.915" v="139" actId="179"/>
          <ac:spMkLst>
            <pc:docMk/>
            <pc:sldMk cId="1241672624" sldId="257"/>
            <ac:spMk id="3" creationId="{54671E81-6A2C-9A1C-A4FA-151DFE2F793A}"/>
          </ac:spMkLst>
        </pc:spChg>
        <pc:spChg chg="mod">
          <ac:chgData name="Susie Crossman" userId="560ce6a1-4d53-41f1-9409-8ffefeb786b7" providerId="ADAL" clId="{030C3EF0-2545-4525-B9D6-EDC907410F5B}" dt="2026-09-02T09:41:29.319" v="141" actId="179"/>
          <ac:spMkLst>
            <pc:docMk/>
            <pc:sldMk cId="1241672624" sldId="257"/>
            <ac:spMk id="9" creationId="{BCA8A1C5-9321-3180-6C52-D11AD0D384B7}"/>
          </ac:spMkLst>
        </pc:spChg>
        <pc:spChg chg="mod">
          <ac:chgData name="Susie Crossman" userId="560ce6a1-4d53-41f1-9409-8ffefeb786b7" providerId="ADAL" clId="{030C3EF0-2545-4525-B9D6-EDC907410F5B}" dt="2026-09-02T09:41:51.834" v="144" actId="179"/>
          <ac:spMkLst>
            <pc:docMk/>
            <pc:sldMk cId="1241672624" sldId="257"/>
            <ac:spMk id="13" creationId="{E5C02E03-8F6A-B09C-4AC6-B127301A2014}"/>
          </ac:spMkLst>
        </pc:spChg>
        <pc:spChg chg="mod">
          <ac:chgData name="Susie Crossman" userId="560ce6a1-4d53-41f1-9409-8ffefeb786b7" providerId="ADAL" clId="{030C3EF0-2545-4525-B9D6-EDC907410F5B}" dt="2026-09-02T09:42:12.219" v="146" actId="179"/>
          <ac:spMkLst>
            <pc:docMk/>
            <pc:sldMk cId="1241672624" sldId="257"/>
            <ac:spMk id="17" creationId="{0905815E-CFD0-AC10-C98B-E5BA6FD94F2B}"/>
          </ac:spMkLst>
        </pc:spChg>
        <pc:spChg chg="mod">
          <ac:chgData name="Susie Crossman" userId="560ce6a1-4d53-41f1-9409-8ffefeb786b7" providerId="ADAL" clId="{030C3EF0-2545-4525-B9D6-EDC907410F5B}" dt="2026-09-29T15:49:46.111" v="152" actId="27107"/>
          <ac:spMkLst>
            <pc:docMk/>
            <pc:sldMk cId="1241672624" sldId="257"/>
            <ac:spMk id="21" creationId="{F04CAF37-0FC7-432E-DBC2-17B69A951C1D}"/>
          </ac:spMkLst>
        </pc:spChg>
        <pc:spChg chg="mod">
          <ac:chgData name="Susie Crossman" userId="560ce6a1-4d53-41f1-9409-8ffefeb786b7" providerId="ADAL" clId="{030C3EF0-2545-4525-B9D6-EDC907410F5B}" dt="2026-09-02T09:43:21.604" v="149" actId="1076"/>
          <ac:spMkLst>
            <pc:docMk/>
            <pc:sldMk cId="1241672624" sldId="257"/>
            <ac:spMk id="31" creationId="{D0B3D6D9-279D-6099-5AF4-DDA75BD31D57}"/>
          </ac:spMkLst>
        </pc:spChg>
        <pc:picChg chg="mod">
          <ac:chgData name="Susie Crossman" userId="560ce6a1-4d53-41f1-9409-8ffefeb786b7" providerId="ADAL" clId="{030C3EF0-2545-4525-B9D6-EDC907410F5B}" dt="2026-09-02T09:43:18.099" v="148" actId="1076"/>
          <ac:picMkLst>
            <pc:docMk/>
            <pc:sldMk cId="1241672624" sldId="257"/>
            <ac:picMk id="29" creationId="{CBE2B2D3-6B82-14EE-0BE6-57686862403F}"/>
          </ac:picMkLst>
        </pc:picChg>
        <pc:picChg chg="mod">
          <ac:chgData name="Susie Crossman" userId="560ce6a1-4d53-41f1-9409-8ffefeb786b7" providerId="ADAL" clId="{030C3EF0-2545-4525-B9D6-EDC907410F5B}" dt="2026-09-02T09:43:27.092" v="150" actId="1076"/>
          <ac:picMkLst>
            <pc:docMk/>
            <pc:sldMk cId="1241672624" sldId="257"/>
            <ac:picMk id="32" creationId="{A72A838C-6359-AF78-7B89-16148FB14D8C}"/>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CDBE2EE-B2F6-46CE-AD2C-4F1B41A7D2A9}" type="datetimeFigureOut">
              <a:rPr lang="en-GB" smtClean="0"/>
              <a:t>29/09/2026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387FC9B-0D59-414B-8DA1-F28EEB316BBF}" type="slidenum">
              <a:rPr lang="en-GB" smtClean="0"/>
              <a:t>‹#›</a:t>
            </a:fld>
            <a:endParaRPr lang="en-GB"/>
          </a:p>
        </p:txBody>
      </p:sp>
    </p:spTree>
    <p:extLst>
      <p:ext uri="{BB962C8B-B14F-4D97-AF65-F5344CB8AC3E}">
        <p14:creationId xmlns:p14="http://schemas.microsoft.com/office/powerpoint/2010/main" val="1265323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CDBE2EE-B2F6-46CE-AD2C-4F1B41A7D2A9}" type="datetimeFigureOut">
              <a:rPr lang="en-GB" smtClean="0"/>
              <a:t>29/09/2026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387FC9B-0D59-414B-8DA1-F28EEB316BBF}" type="slidenum">
              <a:rPr lang="en-GB" smtClean="0"/>
              <a:t>‹#›</a:t>
            </a:fld>
            <a:endParaRPr lang="en-GB"/>
          </a:p>
        </p:txBody>
      </p:sp>
    </p:spTree>
    <p:extLst>
      <p:ext uri="{BB962C8B-B14F-4D97-AF65-F5344CB8AC3E}">
        <p14:creationId xmlns:p14="http://schemas.microsoft.com/office/powerpoint/2010/main" val="37319053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CDBE2EE-B2F6-46CE-AD2C-4F1B41A7D2A9}" type="datetimeFigureOut">
              <a:rPr lang="en-GB" smtClean="0"/>
              <a:t>29/09/2026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387FC9B-0D59-414B-8DA1-F28EEB316BBF}" type="slidenum">
              <a:rPr lang="en-GB" smtClean="0"/>
              <a:t>‹#›</a:t>
            </a:fld>
            <a:endParaRPr lang="en-GB"/>
          </a:p>
        </p:txBody>
      </p:sp>
    </p:spTree>
    <p:extLst>
      <p:ext uri="{BB962C8B-B14F-4D97-AF65-F5344CB8AC3E}">
        <p14:creationId xmlns:p14="http://schemas.microsoft.com/office/powerpoint/2010/main" val="14773797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CDBE2EE-B2F6-46CE-AD2C-4F1B41A7D2A9}" type="datetimeFigureOut">
              <a:rPr lang="en-GB" smtClean="0"/>
              <a:t>29/09/2026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387FC9B-0D59-414B-8DA1-F28EEB316BBF}" type="slidenum">
              <a:rPr lang="en-GB" smtClean="0"/>
              <a:t>‹#›</a:t>
            </a:fld>
            <a:endParaRPr lang="en-GB"/>
          </a:p>
        </p:txBody>
      </p:sp>
    </p:spTree>
    <p:extLst>
      <p:ext uri="{BB962C8B-B14F-4D97-AF65-F5344CB8AC3E}">
        <p14:creationId xmlns:p14="http://schemas.microsoft.com/office/powerpoint/2010/main" val="8669545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CDBE2EE-B2F6-46CE-AD2C-4F1B41A7D2A9}" type="datetimeFigureOut">
              <a:rPr lang="en-GB" smtClean="0"/>
              <a:t>29/09/2026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387FC9B-0D59-414B-8DA1-F28EEB316BBF}" type="slidenum">
              <a:rPr lang="en-GB" smtClean="0"/>
              <a:t>‹#›</a:t>
            </a:fld>
            <a:endParaRPr lang="en-GB"/>
          </a:p>
        </p:txBody>
      </p:sp>
    </p:spTree>
    <p:extLst>
      <p:ext uri="{BB962C8B-B14F-4D97-AF65-F5344CB8AC3E}">
        <p14:creationId xmlns:p14="http://schemas.microsoft.com/office/powerpoint/2010/main" val="19281272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CDBE2EE-B2F6-46CE-AD2C-4F1B41A7D2A9}" type="datetimeFigureOut">
              <a:rPr lang="en-GB" smtClean="0"/>
              <a:t>29/09/2026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387FC9B-0D59-414B-8DA1-F28EEB316BBF}" type="slidenum">
              <a:rPr lang="en-GB" smtClean="0"/>
              <a:t>‹#›</a:t>
            </a:fld>
            <a:endParaRPr lang="en-GB"/>
          </a:p>
        </p:txBody>
      </p:sp>
    </p:spTree>
    <p:extLst>
      <p:ext uri="{BB962C8B-B14F-4D97-AF65-F5344CB8AC3E}">
        <p14:creationId xmlns:p14="http://schemas.microsoft.com/office/powerpoint/2010/main" val="25351294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DBE2EE-B2F6-46CE-AD2C-4F1B41A7D2A9}" type="datetimeFigureOut">
              <a:rPr lang="en-GB" smtClean="0"/>
              <a:t>29/09/2026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387FC9B-0D59-414B-8DA1-F28EEB316BBF}" type="slidenum">
              <a:rPr lang="en-GB" smtClean="0"/>
              <a:t>‹#›</a:t>
            </a:fld>
            <a:endParaRPr lang="en-GB"/>
          </a:p>
        </p:txBody>
      </p:sp>
    </p:spTree>
    <p:extLst>
      <p:ext uri="{BB962C8B-B14F-4D97-AF65-F5344CB8AC3E}">
        <p14:creationId xmlns:p14="http://schemas.microsoft.com/office/powerpoint/2010/main" val="24479663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3CDBE2EE-B2F6-46CE-AD2C-4F1B41A7D2A9}" type="datetimeFigureOut">
              <a:rPr lang="en-GB" smtClean="0"/>
              <a:t>29/09/2026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387FC9B-0D59-414B-8DA1-F28EEB316BBF}" type="slidenum">
              <a:rPr lang="en-GB" smtClean="0"/>
              <a:t>‹#›</a:t>
            </a:fld>
            <a:endParaRPr lang="en-GB"/>
          </a:p>
        </p:txBody>
      </p:sp>
    </p:spTree>
    <p:extLst>
      <p:ext uri="{BB962C8B-B14F-4D97-AF65-F5344CB8AC3E}">
        <p14:creationId xmlns:p14="http://schemas.microsoft.com/office/powerpoint/2010/main" val="280005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3CDBE2EE-B2F6-46CE-AD2C-4F1B41A7D2A9}" type="datetimeFigureOut">
              <a:rPr lang="en-GB" smtClean="0"/>
              <a:t>29/09/2026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387FC9B-0D59-414B-8DA1-F28EEB316BBF}" type="slidenum">
              <a:rPr lang="en-GB" smtClean="0"/>
              <a:t>‹#›</a:t>
            </a:fld>
            <a:endParaRPr lang="en-GB"/>
          </a:p>
        </p:txBody>
      </p:sp>
    </p:spTree>
    <p:extLst>
      <p:ext uri="{BB962C8B-B14F-4D97-AF65-F5344CB8AC3E}">
        <p14:creationId xmlns:p14="http://schemas.microsoft.com/office/powerpoint/2010/main" val="21992759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CDBE2EE-B2F6-46CE-AD2C-4F1B41A7D2A9}" type="datetimeFigureOut">
              <a:rPr lang="en-GB" smtClean="0"/>
              <a:t>29/09/2026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387FC9B-0D59-414B-8DA1-F28EEB316BBF}" type="slidenum">
              <a:rPr lang="en-GB" smtClean="0"/>
              <a:t>‹#›</a:t>
            </a:fld>
            <a:endParaRPr lang="en-GB"/>
          </a:p>
        </p:txBody>
      </p:sp>
    </p:spTree>
    <p:extLst>
      <p:ext uri="{BB962C8B-B14F-4D97-AF65-F5344CB8AC3E}">
        <p14:creationId xmlns:p14="http://schemas.microsoft.com/office/powerpoint/2010/main" val="27924023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CDBE2EE-B2F6-46CE-AD2C-4F1B41A7D2A9}" type="datetimeFigureOut">
              <a:rPr lang="en-GB" smtClean="0"/>
              <a:t>29/09/2026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387FC9B-0D59-414B-8DA1-F28EEB316BBF}" type="slidenum">
              <a:rPr lang="en-GB" smtClean="0"/>
              <a:t>‹#›</a:t>
            </a:fld>
            <a:endParaRPr lang="en-GB"/>
          </a:p>
        </p:txBody>
      </p:sp>
    </p:spTree>
    <p:extLst>
      <p:ext uri="{BB962C8B-B14F-4D97-AF65-F5344CB8AC3E}">
        <p14:creationId xmlns:p14="http://schemas.microsoft.com/office/powerpoint/2010/main" val="36436810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82000"/>
                  </a:schemeClr>
                </a:solidFill>
              </a:defRPr>
            </a:lvl1pPr>
          </a:lstStyle>
          <a:p>
            <a:fld id="{3CDBE2EE-B2F6-46CE-AD2C-4F1B41A7D2A9}" type="datetimeFigureOut">
              <a:rPr lang="en-GB" smtClean="0"/>
              <a:t>29/09/2026</a:t>
            </a:fld>
            <a:endParaRPr lang="en-GB"/>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lang="en-GB"/>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82000"/>
                  </a:schemeClr>
                </a:solidFill>
              </a:defRPr>
            </a:lvl1pPr>
          </a:lstStyle>
          <a:p>
            <a:fld id="{2387FC9B-0D59-414B-8DA1-F28EEB316BBF}" type="slidenum">
              <a:rPr lang="en-GB" smtClean="0"/>
              <a:t>‹#›</a:t>
            </a:fld>
            <a:endParaRPr lang="en-GB"/>
          </a:p>
        </p:txBody>
      </p:sp>
    </p:spTree>
    <p:extLst>
      <p:ext uri="{BB962C8B-B14F-4D97-AF65-F5344CB8AC3E}">
        <p14:creationId xmlns:p14="http://schemas.microsoft.com/office/powerpoint/2010/main" val="364302650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motto.nganda@lstmed.ac.uk" TargetMode="External"/><Relationship Id="rId2" Type="http://schemas.openxmlformats.org/officeDocument/2006/relationships/hyperlink" Target="mailto:imelda.bates@lstmed.ac.uk" TargetMode="Externa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image" Target="../media/image2.jpg"/><Relationship Id="rId4" Type="http://schemas.openxmlformats.org/officeDocument/2006/relationships/hyperlink" Target="mailto:susie.crossman@lstmed.ac.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643B6BF-3EE7-6188-6927-8CB3FC9F3430}"/>
              </a:ext>
            </a:extLst>
          </p:cNvPr>
          <p:cNvPicPr>
            <a:picLocks noChangeAspect="1"/>
          </p:cNvPicPr>
          <p:nvPr/>
        </p:nvPicPr>
        <p:blipFill>
          <a:blip r:embed="rId2">
            <a:extLst>
              <a:ext uri="{28A0092B-C50C-407E-A947-70E740481C1C}">
                <a14:useLocalDpi xmlns:a14="http://schemas.microsoft.com/office/drawing/2010/main" val="0"/>
              </a:ext>
            </a:extLst>
          </a:blip>
          <a:srcRect l="3534" t="6508" r="8440" b="11523"/>
          <a:stretch>
            <a:fillRect/>
          </a:stretch>
        </p:blipFill>
        <p:spPr>
          <a:xfrm>
            <a:off x="249151" y="65133"/>
            <a:ext cx="2708923" cy="1255595"/>
          </a:xfrm>
          <a:prstGeom prst="rect">
            <a:avLst/>
          </a:prstGeom>
        </p:spPr>
      </p:pic>
      <p:sp>
        <p:nvSpPr>
          <p:cNvPr id="8" name="TextBox 7">
            <a:extLst>
              <a:ext uri="{FF2B5EF4-FFF2-40B4-BE49-F238E27FC236}">
                <a16:creationId xmlns:a16="http://schemas.microsoft.com/office/drawing/2014/main" id="{3D50495D-15E7-4016-E9C7-70C17BF126E9}"/>
              </a:ext>
            </a:extLst>
          </p:cNvPr>
          <p:cNvSpPr txBox="1"/>
          <p:nvPr/>
        </p:nvSpPr>
        <p:spPr>
          <a:xfrm>
            <a:off x="3295934" y="309938"/>
            <a:ext cx="3312915" cy="707886"/>
          </a:xfrm>
          <a:prstGeom prst="rect">
            <a:avLst/>
          </a:prstGeom>
          <a:ln>
            <a:noFill/>
          </a:ln>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en-GB" sz="2400" b="1" dirty="0"/>
              <a:t>Executive Summary</a:t>
            </a:r>
          </a:p>
          <a:p>
            <a:pPr algn="ctr"/>
            <a:r>
              <a:rPr lang="en-GB" sz="1600" b="1" i="1" dirty="0"/>
              <a:t>September 2026</a:t>
            </a:r>
          </a:p>
        </p:txBody>
      </p:sp>
      <p:sp>
        <p:nvSpPr>
          <p:cNvPr id="10" name="TextBox 9">
            <a:extLst>
              <a:ext uri="{FF2B5EF4-FFF2-40B4-BE49-F238E27FC236}">
                <a16:creationId xmlns:a16="http://schemas.microsoft.com/office/drawing/2014/main" id="{83EEA9FC-5AA7-B24B-A07E-EFC66E0B71E7}"/>
              </a:ext>
            </a:extLst>
          </p:cNvPr>
          <p:cNvSpPr txBox="1"/>
          <p:nvPr/>
        </p:nvSpPr>
        <p:spPr>
          <a:xfrm>
            <a:off x="249151" y="1286348"/>
            <a:ext cx="6359698" cy="369332"/>
          </a:xfrm>
          <a:prstGeom prst="rect">
            <a:avLst/>
          </a:prstGeom>
          <a:noFill/>
          <a:ln>
            <a:noFill/>
          </a:ln>
        </p:spPr>
        <p:style>
          <a:lnRef idx="2">
            <a:schemeClr val="accent5"/>
          </a:lnRef>
          <a:fillRef idx="1">
            <a:schemeClr val="lt1"/>
          </a:fillRef>
          <a:effectRef idx="0">
            <a:schemeClr val="accent5"/>
          </a:effectRef>
          <a:fontRef idx="minor">
            <a:schemeClr val="dk1"/>
          </a:fontRef>
        </p:style>
        <p:txBody>
          <a:bodyPr wrap="square">
            <a:spAutoFit/>
          </a:bodyPr>
          <a:lstStyle/>
          <a:p>
            <a:pPr algn="ctr"/>
            <a:r>
              <a:rPr lang="en-GB" sz="1800" b="1" dirty="0">
                <a:solidFill>
                  <a:srgbClr val="6B0C16"/>
                </a:solidFill>
              </a:rPr>
              <a:t>Co-designing Community Sickle Cell Disease Hubs</a:t>
            </a:r>
            <a:endParaRPr lang="en-GB" b="1" dirty="0">
              <a:solidFill>
                <a:srgbClr val="6B0C16"/>
              </a:solidFill>
            </a:endParaRPr>
          </a:p>
        </p:txBody>
      </p:sp>
      <p:sp>
        <p:nvSpPr>
          <p:cNvPr id="11" name="TextBox 10">
            <a:extLst>
              <a:ext uri="{FF2B5EF4-FFF2-40B4-BE49-F238E27FC236}">
                <a16:creationId xmlns:a16="http://schemas.microsoft.com/office/drawing/2014/main" id="{3B7A43A6-CB61-A7F2-3631-FA7E065AA288}"/>
              </a:ext>
            </a:extLst>
          </p:cNvPr>
          <p:cNvSpPr txBox="1"/>
          <p:nvPr/>
        </p:nvSpPr>
        <p:spPr>
          <a:xfrm>
            <a:off x="249151" y="1768425"/>
            <a:ext cx="6359698" cy="1938992"/>
          </a:xfrm>
          <a:prstGeom prst="rect">
            <a:avLst/>
          </a:prstGeom>
          <a:ln>
            <a:noFill/>
          </a:ln>
        </p:spPr>
        <p:style>
          <a:lnRef idx="2">
            <a:schemeClr val="accent5"/>
          </a:lnRef>
          <a:fillRef idx="1">
            <a:schemeClr val="lt1"/>
          </a:fillRef>
          <a:effectRef idx="0">
            <a:schemeClr val="accent5"/>
          </a:effectRef>
          <a:fontRef idx="minor">
            <a:schemeClr val="dk1"/>
          </a:fontRef>
        </p:style>
        <p:txBody>
          <a:bodyPr wrap="square" rtlCol="0">
            <a:spAutoFit/>
          </a:bodyPr>
          <a:lstStyle/>
          <a:p>
            <a:r>
              <a:rPr lang="en-GB" sz="1600" b="1" dirty="0">
                <a:solidFill>
                  <a:srgbClr val="6B0C16"/>
                </a:solidFill>
              </a:rPr>
              <a:t>Why this project matters and what we learned</a:t>
            </a:r>
          </a:p>
          <a:p>
            <a:endParaRPr lang="en-GB" sz="600" dirty="0"/>
          </a:p>
          <a:p>
            <a:r>
              <a:rPr lang="en-GB" sz="1100" dirty="0"/>
              <a:t>Sickle Cell Disease (SCD) is a lifelong inherited blood condition that begins in childhood and disproportionately affects people from ethnic minority communities. People living with SCD often face physical health challenges, mental health impacts, difficulties accessing services, and wider social and economic pressures.</a:t>
            </a:r>
          </a:p>
          <a:p>
            <a:endParaRPr lang="en-GB" sz="800" dirty="0"/>
          </a:p>
          <a:p>
            <a:r>
              <a:rPr lang="en-GB" sz="1100" dirty="0"/>
              <a:t>The SCORE project was developed in response to concerns raised directly by Liverpool's SCD community. The project team worked with patients, carers, community organisations and healthcare professionals to design a model for community-based "sickle hubs" that could provide practical support outside traditional hospital settings. </a:t>
            </a:r>
            <a:r>
              <a:rPr lang="en-GB" sz="1100" b="1" dirty="0">
                <a:solidFill>
                  <a:srgbClr val="6B0C16"/>
                </a:solidFill>
              </a:rPr>
              <a:t> </a:t>
            </a:r>
          </a:p>
        </p:txBody>
      </p:sp>
      <p:sp>
        <p:nvSpPr>
          <p:cNvPr id="13" name="TextBox 12">
            <a:extLst>
              <a:ext uri="{FF2B5EF4-FFF2-40B4-BE49-F238E27FC236}">
                <a16:creationId xmlns:a16="http://schemas.microsoft.com/office/drawing/2014/main" id="{A4585D5E-ED09-01C9-2219-BD5CFA8E5F44}"/>
              </a:ext>
            </a:extLst>
          </p:cNvPr>
          <p:cNvSpPr txBox="1"/>
          <p:nvPr/>
        </p:nvSpPr>
        <p:spPr>
          <a:xfrm>
            <a:off x="249151" y="3717407"/>
            <a:ext cx="6359698" cy="1769715"/>
          </a:xfrm>
          <a:prstGeom prst="rect">
            <a:avLst/>
          </a:prstGeom>
          <a:ln>
            <a:noFill/>
          </a:ln>
        </p:spPr>
        <p:style>
          <a:lnRef idx="2">
            <a:schemeClr val="accent5"/>
          </a:lnRef>
          <a:fillRef idx="1">
            <a:schemeClr val="lt1"/>
          </a:fillRef>
          <a:effectRef idx="0">
            <a:schemeClr val="accent5"/>
          </a:effectRef>
          <a:fontRef idx="minor">
            <a:schemeClr val="dk1"/>
          </a:fontRef>
        </p:style>
        <p:txBody>
          <a:bodyPr wrap="square" rtlCol="0">
            <a:spAutoFit/>
          </a:bodyPr>
          <a:lstStyle/>
          <a:p>
            <a:r>
              <a:rPr lang="en-GB" sz="1600" b="1" dirty="0">
                <a:solidFill>
                  <a:srgbClr val="6B0C16"/>
                </a:solidFill>
              </a:rPr>
              <a:t>How the project was carried out</a:t>
            </a:r>
          </a:p>
          <a:p>
            <a:endParaRPr lang="en-GB" sz="800" dirty="0"/>
          </a:p>
          <a:p>
            <a:r>
              <a:rPr lang="en-GB" sz="1100" dirty="0"/>
              <a:t>Over 15 months, the project used a community-led approach that placed people with lived experience of SCD at the centre of decision making. Activities included:</a:t>
            </a:r>
          </a:p>
          <a:p>
            <a:endParaRPr lang="en-GB" sz="800" dirty="0"/>
          </a:p>
          <a:p>
            <a:pPr marL="171450" lvl="0" indent="-171450">
              <a:buFont typeface="Arial" panose="020B0604020202020204" pitchFamily="34" charset="0"/>
              <a:buChar char="•"/>
            </a:pPr>
            <a:r>
              <a:rPr lang="en-GB" sz="1100" dirty="0"/>
              <a:t>Review of international evidence on community SCD support services</a:t>
            </a:r>
          </a:p>
          <a:p>
            <a:pPr marL="171450" lvl="0" indent="-171450">
              <a:buFont typeface="Arial" panose="020B0604020202020204" pitchFamily="34" charset="0"/>
              <a:buChar char="•"/>
            </a:pPr>
            <a:r>
              <a:rPr lang="en-GB" sz="1100" dirty="0"/>
              <a:t>Mapping of SCD hotspots across Liverpool</a:t>
            </a:r>
          </a:p>
          <a:p>
            <a:pPr marL="171450" lvl="0" indent="-171450">
              <a:buFont typeface="Arial" panose="020B0604020202020204" pitchFamily="34" charset="0"/>
              <a:buChar char="•"/>
            </a:pPr>
            <a:r>
              <a:rPr lang="en-GB" sz="1100" dirty="0"/>
              <a:t>Community survey (92 responses)</a:t>
            </a:r>
          </a:p>
          <a:p>
            <a:pPr marL="171450" lvl="0" indent="-171450">
              <a:buFont typeface="Arial" panose="020B0604020202020204" pitchFamily="34" charset="0"/>
              <a:buChar char="•"/>
            </a:pPr>
            <a:r>
              <a:rPr lang="en-GB" sz="1100" dirty="0"/>
              <a:t>Interviews and focus groups with patients, carers and professionals (136 participants)</a:t>
            </a:r>
          </a:p>
          <a:p>
            <a:pPr marL="171450" indent="-171450">
              <a:buFont typeface="Arial" panose="020B0604020202020204" pitchFamily="34" charset="0"/>
              <a:buChar char="•"/>
            </a:pPr>
            <a:r>
              <a:rPr lang="en-GB" sz="1100" dirty="0"/>
              <a:t>Consensus process to agree recommendations for what SCD hubs should offer</a:t>
            </a:r>
          </a:p>
        </p:txBody>
      </p:sp>
      <p:sp>
        <p:nvSpPr>
          <p:cNvPr id="15" name="TextBox 14">
            <a:extLst>
              <a:ext uri="{FF2B5EF4-FFF2-40B4-BE49-F238E27FC236}">
                <a16:creationId xmlns:a16="http://schemas.microsoft.com/office/drawing/2014/main" id="{20C03D48-90FB-8F38-0340-7E5714F3B97E}"/>
              </a:ext>
            </a:extLst>
          </p:cNvPr>
          <p:cNvSpPr txBox="1"/>
          <p:nvPr/>
        </p:nvSpPr>
        <p:spPr>
          <a:xfrm>
            <a:off x="249151" y="5590727"/>
            <a:ext cx="3408449" cy="1911223"/>
          </a:xfrm>
          <a:prstGeom prst="rect">
            <a:avLst/>
          </a:prstGeom>
          <a:ln>
            <a:noFill/>
          </a:ln>
        </p:spPr>
        <p:style>
          <a:lnRef idx="2">
            <a:schemeClr val="accent5"/>
          </a:lnRef>
          <a:fillRef idx="1">
            <a:schemeClr val="lt1"/>
          </a:fillRef>
          <a:effectRef idx="0">
            <a:schemeClr val="accent5"/>
          </a:effectRef>
          <a:fontRef idx="minor">
            <a:schemeClr val="dk1"/>
          </a:fontRef>
        </p:style>
        <p:txBody>
          <a:bodyPr wrap="square" rtlCol="0">
            <a:noAutofit/>
          </a:bodyPr>
          <a:lstStyle/>
          <a:p>
            <a:r>
              <a:rPr lang="en-GB" sz="1600" b="1" dirty="0">
                <a:solidFill>
                  <a:srgbClr val="6B0C16"/>
                </a:solidFill>
              </a:rPr>
              <a:t>What people told us</a:t>
            </a:r>
          </a:p>
          <a:p>
            <a:endParaRPr lang="en-GB" sz="800" dirty="0"/>
          </a:p>
          <a:p>
            <a:r>
              <a:rPr lang="en-GB" sz="1100" dirty="0"/>
              <a:t>The biggest priorities were:</a:t>
            </a:r>
          </a:p>
          <a:p>
            <a:endParaRPr lang="en-GB" sz="800" dirty="0"/>
          </a:p>
          <a:p>
            <a:pPr marL="266700" indent="-266700" defTabSz="273050">
              <a:buClr>
                <a:srgbClr val="6B0C16"/>
              </a:buClr>
              <a:buFont typeface="Wingdings" panose="05000000000000000000" pitchFamily="2" charset="2"/>
              <a:buChar char=""/>
            </a:pPr>
            <a:r>
              <a:rPr lang="en-GB" sz="1100" dirty="0"/>
              <a:t>Better pain management</a:t>
            </a:r>
          </a:p>
          <a:p>
            <a:pPr marL="266700" indent="-266700" defTabSz="273050">
              <a:buClr>
                <a:srgbClr val="6B0C16"/>
              </a:buClr>
              <a:buFont typeface="Wingdings" panose="05000000000000000000" pitchFamily="2" charset="2"/>
              <a:buChar char=""/>
            </a:pPr>
            <a:r>
              <a:rPr lang="en-GB" sz="1100" dirty="0"/>
              <a:t>Easier access to healthcare</a:t>
            </a:r>
          </a:p>
          <a:p>
            <a:pPr marL="266700" indent="-266700" defTabSz="273050">
              <a:buClr>
                <a:srgbClr val="6B0C16"/>
              </a:buClr>
              <a:buFont typeface="Wingdings" panose="05000000000000000000" pitchFamily="2" charset="2"/>
              <a:buChar char=""/>
            </a:pPr>
            <a:r>
              <a:rPr lang="en-GB" sz="1100" dirty="0"/>
              <a:t>Mental health and emotional wellbeing support</a:t>
            </a:r>
          </a:p>
          <a:p>
            <a:pPr marL="266700" indent="-266700" defTabSz="273050">
              <a:buClr>
                <a:srgbClr val="6B0C16"/>
              </a:buClr>
              <a:buFont typeface="Wingdings" panose="05000000000000000000" pitchFamily="2" charset="2"/>
              <a:buChar char=""/>
            </a:pPr>
            <a:r>
              <a:rPr lang="en-GB" sz="1100" dirty="0"/>
              <a:t>Support for carers and families</a:t>
            </a:r>
          </a:p>
          <a:p>
            <a:pPr marL="266700" indent="-266700" defTabSz="273050">
              <a:buClr>
                <a:srgbClr val="6B0C16"/>
              </a:buClr>
              <a:buFont typeface="Wingdings" panose="05000000000000000000" pitchFamily="2" charset="2"/>
              <a:buChar char=""/>
            </a:pPr>
            <a:r>
              <a:rPr lang="en-GB" sz="1100" dirty="0"/>
              <a:t>Help with fatigue and energy management</a:t>
            </a:r>
          </a:p>
          <a:p>
            <a:pPr marL="266700" indent="-266700" defTabSz="273050">
              <a:buClr>
                <a:srgbClr val="6B0C16"/>
              </a:buClr>
              <a:buFont typeface="Wingdings" panose="05000000000000000000" pitchFamily="2" charset="2"/>
              <a:buChar char=""/>
            </a:pPr>
            <a:r>
              <a:rPr lang="en-GB" sz="1100" dirty="0"/>
              <a:t>Peer support from others with lived experience</a:t>
            </a:r>
          </a:p>
          <a:p>
            <a:pPr defTabSz="273050"/>
            <a:endParaRPr lang="en-GB" sz="1100" b="1" dirty="0">
              <a:solidFill>
                <a:srgbClr val="6B0C16"/>
              </a:solidFill>
            </a:endParaRPr>
          </a:p>
        </p:txBody>
      </p:sp>
      <p:sp>
        <p:nvSpPr>
          <p:cNvPr id="17" name="TextBox 16">
            <a:extLst>
              <a:ext uri="{FF2B5EF4-FFF2-40B4-BE49-F238E27FC236}">
                <a16:creationId xmlns:a16="http://schemas.microsoft.com/office/drawing/2014/main" id="{D6EF291D-034B-009B-ACBF-F45B34D08D1D}"/>
              </a:ext>
            </a:extLst>
          </p:cNvPr>
          <p:cNvSpPr txBox="1"/>
          <p:nvPr/>
        </p:nvSpPr>
        <p:spPr>
          <a:xfrm>
            <a:off x="249151" y="7489250"/>
            <a:ext cx="3408449" cy="2277547"/>
          </a:xfrm>
          <a:prstGeom prst="rect">
            <a:avLst/>
          </a:prstGeom>
          <a:ln>
            <a:noFill/>
          </a:ln>
        </p:spPr>
        <p:style>
          <a:lnRef idx="2">
            <a:schemeClr val="accent5"/>
          </a:lnRef>
          <a:fillRef idx="1">
            <a:schemeClr val="lt1"/>
          </a:fillRef>
          <a:effectRef idx="0">
            <a:schemeClr val="accent5"/>
          </a:effectRef>
          <a:fontRef idx="minor">
            <a:schemeClr val="dk1"/>
          </a:fontRef>
        </p:style>
        <p:txBody>
          <a:bodyPr wrap="square" rtlCol="0">
            <a:spAutoFit/>
          </a:bodyPr>
          <a:lstStyle/>
          <a:p>
            <a:r>
              <a:rPr lang="en-GB" sz="1600" b="1" dirty="0">
                <a:solidFill>
                  <a:srgbClr val="6B0C16"/>
                </a:solidFill>
              </a:rPr>
              <a:t>People have different needs</a:t>
            </a:r>
          </a:p>
          <a:p>
            <a:pPr fontAlgn="ctr"/>
            <a:endParaRPr lang="en-GB" sz="800" dirty="0"/>
          </a:p>
          <a:p>
            <a:pPr fontAlgn="ctr"/>
            <a:r>
              <a:rPr lang="en-GB" sz="1100" b="1" dirty="0"/>
              <a:t>Young people (under 25)</a:t>
            </a:r>
            <a:endParaRPr lang="en-GB" sz="1100" dirty="0"/>
          </a:p>
          <a:p>
            <a:pPr fontAlgn="ctr"/>
            <a:r>
              <a:rPr lang="en-GB" sz="1100" i="1" dirty="0"/>
              <a:t>Anxiety about the future</a:t>
            </a:r>
          </a:p>
          <a:p>
            <a:pPr fontAlgn="ctr"/>
            <a:r>
              <a:rPr lang="en-GB" sz="1100" i="1" dirty="0"/>
              <a:t>Fatigue and uncertainty</a:t>
            </a:r>
          </a:p>
          <a:p>
            <a:pPr fontAlgn="ctr"/>
            <a:r>
              <a:rPr lang="en-GB" sz="1100" i="1" dirty="0"/>
              <a:t>Support with education and employment</a:t>
            </a:r>
          </a:p>
          <a:p>
            <a:pPr fontAlgn="ctr"/>
            <a:r>
              <a:rPr lang="en-GB" sz="1100" i="1" dirty="0"/>
              <a:t>Transition from paediatric to adult services</a:t>
            </a:r>
          </a:p>
          <a:p>
            <a:endParaRPr lang="en-GB" sz="800" b="1" dirty="0">
              <a:solidFill>
                <a:srgbClr val="6B0C16"/>
              </a:solidFill>
            </a:endParaRPr>
          </a:p>
          <a:p>
            <a:pPr fontAlgn="ctr"/>
            <a:r>
              <a:rPr lang="en-GB" sz="1100" b="1" dirty="0"/>
              <a:t>Adults (25+)</a:t>
            </a:r>
            <a:endParaRPr lang="en-GB" sz="1100" dirty="0"/>
          </a:p>
          <a:p>
            <a:pPr fontAlgn="ctr"/>
            <a:r>
              <a:rPr lang="en-GB" sz="1100" i="1" dirty="0"/>
              <a:t>Low mood and emotional wellbeing</a:t>
            </a:r>
          </a:p>
          <a:p>
            <a:pPr fontAlgn="ctr"/>
            <a:r>
              <a:rPr lang="en-GB" sz="1100" i="1" dirty="0"/>
              <a:t>Access to benefits and social support</a:t>
            </a:r>
          </a:p>
          <a:p>
            <a:pPr fontAlgn="ctr"/>
            <a:r>
              <a:rPr lang="en-GB" sz="1100" i="1" dirty="0"/>
              <a:t>Managing the long-term impact of SCD</a:t>
            </a:r>
          </a:p>
          <a:p>
            <a:pPr fontAlgn="ctr"/>
            <a:r>
              <a:rPr lang="en-GB" sz="1100" i="1" dirty="0"/>
              <a:t>Practical support for day-to-day living</a:t>
            </a:r>
          </a:p>
        </p:txBody>
      </p:sp>
      <p:sp>
        <p:nvSpPr>
          <p:cNvPr id="20" name="TextBox 19">
            <a:extLst>
              <a:ext uri="{FF2B5EF4-FFF2-40B4-BE49-F238E27FC236}">
                <a16:creationId xmlns:a16="http://schemas.microsoft.com/office/drawing/2014/main" id="{B1421A80-0EB8-F91A-27CA-3A9FD9ECF1CE}"/>
              </a:ext>
            </a:extLst>
          </p:cNvPr>
          <p:cNvSpPr txBox="1"/>
          <p:nvPr/>
        </p:nvSpPr>
        <p:spPr>
          <a:xfrm>
            <a:off x="3657600" y="5612864"/>
            <a:ext cx="2951249" cy="4153933"/>
          </a:xfrm>
          <a:prstGeom prst="rect">
            <a:avLst/>
          </a:prstGeom>
          <a:solidFill>
            <a:srgbClr val="6B0C16">
              <a:alpha val="20000"/>
            </a:srgbClr>
          </a:solidFill>
          <a:ln>
            <a:noFill/>
          </a:ln>
        </p:spPr>
        <p:style>
          <a:lnRef idx="2">
            <a:schemeClr val="accent5"/>
          </a:lnRef>
          <a:fillRef idx="1">
            <a:schemeClr val="lt1"/>
          </a:fillRef>
          <a:effectRef idx="0">
            <a:schemeClr val="accent5"/>
          </a:effectRef>
          <a:fontRef idx="minor">
            <a:schemeClr val="dk1"/>
          </a:fontRef>
        </p:style>
        <p:txBody>
          <a:bodyPr wrap="square">
            <a:noAutofit/>
          </a:bodyPr>
          <a:lstStyle/>
          <a:p>
            <a:pPr algn="ctr">
              <a:lnSpc>
                <a:spcPct val="115000"/>
              </a:lnSpc>
              <a:spcAft>
                <a:spcPts val="800"/>
              </a:spcAft>
              <a:buNone/>
            </a:pPr>
            <a:r>
              <a:rPr lang="en-GB" sz="1600" b="1" dirty="0">
                <a:solidFill>
                  <a:srgbClr val="6B0C16"/>
                </a:solidFill>
              </a:rPr>
              <a:t>What good support should look like</a:t>
            </a:r>
          </a:p>
          <a:p>
            <a:pPr marL="342900" lvl="0" indent="-252413">
              <a:lnSpc>
                <a:spcPct val="115000"/>
              </a:lnSpc>
              <a:spcAft>
                <a:spcPts val="800"/>
              </a:spcAft>
              <a:buClr>
                <a:srgbClr val="6B0C16"/>
              </a:buClr>
              <a:buSzPts val="1000"/>
              <a:buFont typeface="Wingdings" panose="05000000000000000000" pitchFamily="2" charset="2"/>
              <a:buChar char="v"/>
              <a:tabLst>
                <a:tab pos="457200" algn="l"/>
              </a:tabLst>
            </a:pPr>
            <a:r>
              <a:rPr lang="en-GB" sz="1200" kern="100" dirty="0">
                <a:solidFill>
                  <a:srgbClr val="6B0C16"/>
                </a:solidFill>
                <a:effectLst/>
                <a:latin typeface="Aptos" panose="020B0004020202020204" pitchFamily="34" charset="0"/>
                <a:ea typeface="Aptos" panose="020B0004020202020204" pitchFamily="34" charset="0"/>
                <a:cs typeface="Times New Roman" panose="02020603050405020304" pitchFamily="18" charset="0"/>
              </a:rPr>
              <a:t>Free to access</a:t>
            </a:r>
          </a:p>
          <a:p>
            <a:pPr marL="342900" lvl="0" indent="-252413">
              <a:lnSpc>
                <a:spcPct val="115000"/>
              </a:lnSpc>
              <a:spcAft>
                <a:spcPts val="800"/>
              </a:spcAft>
              <a:buClr>
                <a:srgbClr val="6B0C16"/>
              </a:buClr>
              <a:buSzPts val="1000"/>
              <a:buFont typeface="Wingdings" panose="05000000000000000000" pitchFamily="2" charset="2"/>
              <a:buChar char="v"/>
              <a:tabLst>
                <a:tab pos="457200" algn="l"/>
              </a:tabLst>
            </a:pPr>
            <a:r>
              <a:rPr lang="en-GB" sz="1200" kern="100" dirty="0">
                <a:solidFill>
                  <a:srgbClr val="6B0C16"/>
                </a:solidFill>
                <a:effectLst/>
                <a:latin typeface="Aptos" panose="020B0004020202020204" pitchFamily="34" charset="0"/>
                <a:ea typeface="Aptos" panose="020B0004020202020204" pitchFamily="34" charset="0"/>
                <a:cs typeface="Times New Roman" panose="02020603050405020304" pitchFamily="18" charset="0"/>
              </a:rPr>
              <a:t>Flexible and easy to use</a:t>
            </a:r>
          </a:p>
          <a:p>
            <a:pPr marL="342900" lvl="0" indent="-252413">
              <a:lnSpc>
                <a:spcPct val="115000"/>
              </a:lnSpc>
              <a:spcAft>
                <a:spcPts val="800"/>
              </a:spcAft>
              <a:buClr>
                <a:srgbClr val="6B0C16"/>
              </a:buClr>
              <a:buSzPts val="1000"/>
              <a:buFont typeface="Wingdings" panose="05000000000000000000" pitchFamily="2" charset="2"/>
              <a:buChar char="v"/>
              <a:tabLst>
                <a:tab pos="457200" algn="l"/>
              </a:tabLst>
            </a:pPr>
            <a:r>
              <a:rPr lang="en-GB" sz="1200" kern="100" dirty="0">
                <a:solidFill>
                  <a:srgbClr val="6B0C16"/>
                </a:solidFill>
                <a:effectLst/>
                <a:latin typeface="Aptos" panose="020B0004020202020204" pitchFamily="34" charset="0"/>
                <a:ea typeface="Aptos" panose="020B0004020202020204" pitchFamily="34" charset="0"/>
                <a:cs typeface="Times New Roman" panose="02020603050405020304" pitchFamily="18" charset="0"/>
              </a:rPr>
              <a:t>Available within 30 minutes by public transport</a:t>
            </a:r>
          </a:p>
          <a:p>
            <a:pPr marL="342900" lvl="0" indent="-252413">
              <a:lnSpc>
                <a:spcPct val="115000"/>
              </a:lnSpc>
              <a:spcAft>
                <a:spcPts val="800"/>
              </a:spcAft>
              <a:buClr>
                <a:srgbClr val="6B0C16"/>
              </a:buClr>
              <a:buSzPts val="1000"/>
              <a:buFont typeface="Wingdings" panose="05000000000000000000" pitchFamily="2" charset="2"/>
              <a:buChar char="v"/>
              <a:tabLst>
                <a:tab pos="457200" algn="l"/>
              </a:tabLst>
            </a:pPr>
            <a:r>
              <a:rPr lang="en-GB" sz="1200" kern="100" dirty="0">
                <a:solidFill>
                  <a:srgbClr val="6B0C16"/>
                </a:solidFill>
                <a:effectLst/>
                <a:latin typeface="Aptos" panose="020B0004020202020204" pitchFamily="34" charset="0"/>
                <a:ea typeface="Aptos" panose="020B0004020202020204" pitchFamily="34" charset="0"/>
                <a:cs typeface="Times New Roman" panose="02020603050405020304" pitchFamily="18" charset="0"/>
              </a:rPr>
              <a:t>Delivered in trusted community settings</a:t>
            </a:r>
          </a:p>
          <a:p>
            <a:pPr marL="342900" lvl="0" indent="-252413">
              <a:lnSpc>
                <a:spcPct val="115000"/>
              </a:lnSpc>
              <a:spcAft>
                <a:spcPts val="800"/>
              </a:spcAft>
              <a:buClr>
                <a:srgbClr val="6B0C16"/>
              </a:buClr>
              <a:buSzPts val="1000"/>
              <a:buFont typeface="Wingdings" panose="05000000000000000000" pitchFamily="2" charset="2"/>
              <a:buChar char="v"/>
              <a:tabLst>
                <a:tab pos="457200" algn="l"/>
              </a:tabLst>
            </a:pPr>
            <a:r>
              <a:rPr lang="en-GB" sz="1200" kern="100" dirty="0">
                <a:solidFill>
                  <a:srgbClr val="6B0C16"/>
                </a:solidFill>
                <a:effectLst/>
                <a:latin typeface="Aptos" panose="020B0004020202020204" pitchFamily="34" charset="0"/>
                <a:ea typeface="Aptos" panose="020B0004020202020204" pitchFamily="34" charset="0"/>
                <a:cs typeface="Times New Roman" panose="02020603050405020304" pitchFamily="18" charset="0"/>
              </a:rPr>
              <a:t>Culturally sensitive</a:t>
            </a:r>
          </a:p>
          <a:p>
            <a:pPr marL="342900" lvl="0" indent="-252413">
              <a:lnSpc>
                <a:spcPct val="115000"/>
              </a:lnSpc>
              <a:spcAft>
                <a:spcPts val="800"/>
              </a:spcAft>
              <a:buClr>
                <a:srgbClr val="6B0C16"/>
              </a:buClr>
              <a:buSzPts val="1000"/>
              <a:buFont typeface="Wingdings" panose="05000000000000000000" pitchFamily="2" charset="2"/>
              <a:buChar char="v"/>
              <a:tabLst>
                <a:tab pos="457200" algn="l"/>
              </a:tabLst>
            </a:pPr>
            <a:r>
              <a:rPr lang="en-GB" sz="1200" kern="100" dirty="0">
                <a:solidFill>
                  <a:srgbClr val="6B0C16"/>
                </a:solidFill>
                <a:effectLst/>
                <a:latin typeface="Aptos" panose="020B0004020202020204" pitchFamily="34" charset="0"/>
                <a:ea typeface="Aptos" panose="020B0004020202020204" pitchFamily="34" charset="0"/>
                <a:cs typeface="Times New Roman" panose="02020603050405020304" pitchFamily="18" charset="0"/>
              </a:rPr>
              <a:t>Designed with and for people affected by SCD </a:t>
            </a:r>
          </a:p>
          <a:p>
            <a:pPr marL="342900" lvl="0" indent="-252413">
              <a:lnSpc>
                <a:spcPct val="115000"/>
              </a:lnSpc>
              <a:spcAft>
                <a:spcPts val="800"/>
              </a:spcAft>
              <a:buClr>
                <a:srgbClr val="6B0C16"/>
              </a:buClr>
              <a:buSzPts val="1000"/>
              <a:buFont typeface="Wingdings" panose="05000000000000000000" pitchFamily="2" charset="2"/>
              <a:buChar char="v"/>
              <a:tabLst>
                <a:tab pos="457200" algn="l"/>
              </a:tabLst>
            </a:pPr>
            <a:r>
              <a:rPr lang="en-GB" sz="1200" dirty="0">
                <a:solidFill>
                  <a:srgbClr val="6B0C16"/>
                </a:solidFill>
                <a:latin typeface="Aptos" panose="020B0004020202020204" pitchFamily="34" charset="0"/>
                <a:ea typeface="Aptos" panose="020B0004020202020204" pitchFamily="34" charset="0"/>
                <a:cs typeface="Times New Roman" panose="02020603050405020304" pitchFamily="18" charset="0"/>
              </a:rPr>
              <a:t>Outside of clinical settings e.g., </a:t>
            </a:r>
            <a:r>
              <a:rPr lang="en-GB" sz="1200" dirty="0">
                <a:solidFill>
                  <a:srgbClr val="6B0C16"/>
                </a:solidFill>
                <a:effectLst/>
                <a:latin typeface="Aptos" panose="020B0004020202020204" pitchFamily="34" charset="0"/>
                <a:ea typeface="Aptos" panose="020B0004020202020204" pitchFamily="34" charset="0"/>
                <a:cs typeface="Times New Roman" panose="02020603050405020304" pitchFamily="18" charset="0"/>
              </a:rPr>
              <a:t>community venues such as libraries and community centres were preferred, with online options too</a:t>
            </a:r>
            <a:endParaRPr lang="en-GB" dirty="0">
              <a:solidFill>
                <a:srgbClr val="6B0C16"/>
              </a:solidFill>
            </a:endParaRPr>
          </a:p>
        </p:txBody>
      </p:sp>
    </p:spTree>
    <p:extLst>
      <p:ext uri="{BB962C8B-B14F-4D97-AF65-F5344CB8AC3E}">
        <p14:creationId xmlns:p14="http://schemas.microsoft.com/office/powerpoint/2010/main" val="651769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4671E81-6A2C-9A1C-A4FA-151DFE2F793A}"/>
              </a:ext>
            </a:extLst>
          </p:cNvPr>
          <p:cNvSpPr txBox="1"/>
          <p:nvPr/>
        </p:nvSpPr>
        <p:spPr>
          <a:xfrm>
            <a:off x="248401" y="759834"/>
            <a:ext cx="3180600" cy="1307091"/>
          </a:xfrm>
          <a:prstGeom prst="rect">
            <a:avLst/>
          </a:prstGeom>
          <a:ln>
            <a:solidFill>
              <a:srgbClr val="6B0C16"/>
            </a:solidFill>
          </a:ln>
        </p:spPr>
        <p:style>
          <a:lnRef idx="2">
            <a:schemeClr val="accent5"/>
          </a:lnRef>
          <a:fillRef idx="1">
            <a:schemeClr val="lt1"/>
          </a:fillRef>
          <a:effectRef idx="0">
            <a:schemeClr val="accent5"/>
          </a:effectRef>
          <a:fontRef idx="minor">
            <a:schemeClr val="dk1"/>
          </a:fontRef>
        </p:style>
        <p:txBody>
          <a:bodyPr wrap="square" numCol="2" rtlCol="0">
            <a:noAutofit/>
          </a:bodyPr>
          <a:lstStyle/>
          <a:p>
            <a:r>
              <a:rPr lang="en-GB" sz="1100" i="1" dirty="0"/>
              <a:t>For</a:t>
            </a:r>
          </a:p>
          <a:p>
            <a:pPr marL="90488" lvl="0" indent="-90488">
              <a:buFont typeface="Arial" panose="020B0604020202020204" pitchFamily="34" charset="0"/>
              <a:buChar char="•"/>
            </a:pPr>
            <a:r>
              <a:rPr lang="en-GB" sz="1100" dirty="0"/>
              <a:t>Patients and families</a:t>
            </a:r>
          </a:p>
          <a:p>
            <a:pPr marL="90488" lvl="0" indent="-90488">
              <a:buFont typeface="Arial" panose="020B0604020202020204" pitchFamily="34" charset="0"/>
              <a:buChar char="•"/>
            </a:pPr>
            <a:r>
              <a:rPr lang="en-GB" sz="1100" dirty="0"/>
              <a:t>Schools and colleges</a:t>
            </a:r>
          </a:p>
          <a:p>
            <a:pPr marL="90488" lvl="0" indent="-90488">
              <a:buFont typeface="Arial" panose="020B0604020202020204" pitchFamily="34" charset="0"/>
              <a:buChar char="•"/>
            </a:pPr>
            <a:r>
              <a:rPr lang="en-GB" sz="1100" dirty="0"/>
              <a:t>Employers</a:t>
            </a:r>
          </a:p>
          <a:p>
            <a:pPr marL="90488" lvl="0" indent="-90488">
              <a:buFont typeface="Arial" panose="020B0604020202020204" pitchFamily="34" charset="0"/>
              <a:buChar char="•"/>
            </a:pPr>
            <a:r>
              <a:rPr lang="en-GB" sz="1100" dirty="0"/>
              <a:t>GPs and healthcare staff</a:t>
            </a:r>
          </a:p>
          <a:p>
            <a:endParaRPr lang="en-GB" sz="1100" dirty="0"/>
          </a:p>
          <a:p>
            <a:endParaRPr lang="en-GB" sz="1100" dirty="0"/>
          </a:p>
          <a:p>
            <a:r>
              <a:rPr lang="en-GB" sz="1100" i="1" dirty="0"/>
              <a:t>Purpose</a:t>
            </a:r>
          </a:p>
          <a:p>
            <a:pPr marL="90488" lvl="0" indent="-90488">
              <a:buFont typeface="Arial" panose="020B0604020202020204" pitchFamily="34" charset="0"/>
              <a:buChar char="•"/>
            </a:pPr>
            <a:r>
              <a:rPr lang="en-GB" sz="1100" dirty="0"/>
              <a:t>Improve understanding of SCD</a:t>
            </a:r>
          </a:p>
          <a:p>
            <a:pPr marL="90488" lvl="0" indent="-90488">
              <a:buFont typeface="Arial" panose="020B0604020202020204" pitchFamily="34" charset="0"/>
              <a:buChar char="•"/>
            </a:pPr>
            <a:r>
              <a:rPr lang="en-GB" sz="1100" dirty="0"/>
              <a:t>Reduce stigma</a:t>
            </a:r>
          </a:p>
          <a:p>
            <a:pPr marL="90488" lvl="0" indent="-90488">
              <a:buFont typeface="Arial" panose="020B0604020202020204" pitchFamily="34" charset="0"/>
              <a:buChar char="•"/>
            </a:pPr>
            <a:r>
              <a:rPr lang="en-GB" sz="1100" dirty="0"/>
              <a:t>Support better care and reasonable adjustments</a:t>
            </a:r>
          </a:p>
        </p:txBody>
      </p:sp>
      <p:sp>
        <p:nvSpPr>
          <p:cNvPr id="5" name="TextBox 4">
            <a:extLst>
              <a:ext uri="{FF2B5EF4-FFF2-40B4-BE49-F238E27FC236}">
                <a16:creationId xmlns:a16="http://schemas.microsoft.com/office/drawing/2014/main" id="{20612633-5F54-2C9B-DFE7-8385929A9EFB}"/>
              </a:ext>
            </a:extLst>
          </p:cNvPr>
          <p:cNvSpPr txBox="1"/>
          <p:nvPr/>
        </p:nvSpPr>
        <p:spPr>
          <a:xfrm>
            <a:off x="151649" y="109633"/>
            <a:ext cx="6361200" cy="338554"/>
          </a:xfrm>
          <a:prstGeom prst="rect">
            <a:avLst/>
          </a:prstGeom>
          <a:ln>
            <a:noFill/>
          </a:ln>
        </p:spPr>
        <p:style>
          <a:lnRef idx="2">
            <a:schemeClr val="accent5"/>
          </a:lnRef>
          <a:fillRef idx="1">
            <a:schemeClr val="lt1"/>
          </a:fillRef>
          <a:effectRef idx="0">
            <a:schemeClr val="accent5"/>
          </a:effectRef>
          <a:fontRef idx="minor">
            <a:schemeClr val="dk1"/>
          </a:fontRef>
        </p:style>
        <p:txBody>
          <a:bodyPr wrap="square" rtlCol="0">
            <a:spAutoFit/>
          </a:bodyPr>
          <a:lstStyle/>
          <a:p>
            <a:r>
              <a:rPr lang="en-GB" sz="1600" b="1" dirty="0">
                <a:solidFill>
                  <a:srgbClr val="6B0C16"/>
                </a:solidFill>
              </a:rPr>
              <a:t>What future hubs should look like</a:t>
            </a:r>
          </a:p>
        </p:txBody>
      </p:sp>
      <p:sp>
        <p:nvSpPr>
          <p:cNvPr id="7" name="TextBox 6">
            <a:extLst>
              <a:ext uri="{FF2B5EF4-FFF2-40B4-BE49-F238E27FC236}">
                <a16:creationId xmlns:a16="http://schemas.microsoft.com/office/drawing/2014/main" id="{80851AEB-AE6F-567C-770E-722E494CE336}"/>
              </a:ext>
            </a:extLst>
          </p:cNvPr>
          <p:cNvSpPr txBox="1"/>
          <p:nvPr/>
        </p:nvSpPr>
        <p:spPr>
          <a:xfrm>
            <a:off x="248401" y="484029"/>
            <a:ext cx="3180600" cy="276999"/>
          </a:xfrm>
          <a:prstGeom prst="rect">
            <a:avLst/>
          </a:prstGeom>
          <a:solidFill>
            <a:srgbClr val="6B0C16"/>
          </a:solidFill>
          <a:ln>
            <a:solidFill>
              <a:srgbClr val="6B0C16"/>
            </a:solidFill>
          </a:ln>
        </p:spPr>
        <p:style>
          <a:lnRef idx="2">
            <a:schemeClr val="accent5"/>
          </a:lnRef>
          <a:fillRef idx="1">
            <a:schemeClr val="lt1"/>
          </a:fillRef>
          <a:effectRef idx="0">
            <a:schemeClr val="accent5"/>
          </a:effectRef>
          <a:fontRef idx="minor">
            <a:schemeClr val="dk1"/>
          </a:fontRef>
        </p:style>
        <p:txBody>
          <a:bodyPr wrap="square">
            <a:spAutoFit/>
          </a:bodyPr>
          <a:lstStyle>
            <a:defPPr>
              <a:defRPr lang="en-US"/>
            </a:defPPr>
            <a:lvl1pPr>
              <a:defRPr sz="1200" b="1">
                <a:solidFill>
                  <a:schemeClr val="bg1"/>
                </a:solidFill>
              </a:defRPr>
            </a:lvl1pPr>
          </a:lstStyle>
          <a:p>
            <a:r>
              <a:rPr lang="en-GB" dirty="0"/>
              <a:t>1. Education &amp; Awareness</a:t>
            </a:r>
          </a:p>
        </p:txBody>
      </p:sp>
      <p:sp>
        <p:nvSpPr>
          <p:cNvPr id="9" name="TextBox 8">
            <a:extLst>
              <a:ext uri="{FF2B5EF4-FFF2-40B4-BE49-F238E27FC236}">
                <a16:creationId xmlns:a16="http://schemas.microsoft.com/office/drawing/2014/main" id="{BCA8A1C5-9321-3180-6C52-D11AD0D384B7}"/>
              </a:ext>
            </a:extLst>
          </p:cNvPr>
          <p:cNvSpPr txBox="1"/>
          <p:nvPr/>
        </p:nvSpPr>
        <p:spPr>
          <a:xfrm>
            <a:off x="3432523" y="761027"/>
            <a:ext cx="3182400" cy="1307091"/>
          </a:xfrm>
          <a:prstGeom prst="rect">
            <a:avLst/>
          </a:prstGeom>
          <a:ln>
            <a:solidFill>
              <a:srgbClr val="6B0C16"/>
            </a:solidFill>
          </a:ln>
        </p:spPr>
        <p:style>
          <a:lnRef idx="2">
            <a:schemeClr val="accent5"/>
          </a:lnRef>
          <a:fillRef idx="1">
            <a:schemeClr val="lt1"/>
          </a:fillRef>
          <a:effectRef idx="0">
            <a:schemeClr val="accent5"/>
          </a:effectRef>
          <a:fontRef idx="minor">
            <a:schemeClr val="dk1"/>
          </a:fontRef>
        </p:style>
        <p:txBody>
          <a:bodyPr wrap="square" numCol="2" rtlCol="0">
            <a:noAutofit/>
          </a:bodyPr>
          <a:lstStyle/>
          <a:p>
            <a:r>
              <a:rPr lang="en-GB" sz="1100" i="1" dirty="0"/>
              <a:t>Including</a:t>
            </a:r>
          </a:p>
          <a:p>
            <a:pPr marL="90488" indent="-90488">
              <a:buFont typeface="Arial" panose="020B0604020202020204" pitchFamily="34" charset="0"/>
              <a:buChar char="•"/>
            </a:pPr>
            <a:r>
              <a:rPr lang="en-GB" sz="1100" dirty="0"/>
              <a:t>Counselling</a:t>
            </a:r>
          </a:p>
          <a:p>
            <a:pPr marL="90488" indent="-90488">
              <a:buFont typeface="Arial" panose="020B0604020202020204" pitchFamily="34" charset="0"/>
              <a:buChar char="•"/>
            </a:pPr>
            <a:r>
              <a:rPr lang="en-GB" sz="1100" dirty="0"/>
              <a:t>Peer support groups</a:t>
            </a:r>
          </a:p>
          <a:p>
            <a:pPr marL="90488" indent="-90488">
              <a:buFont typeface="Arial" panose="020B0604020202020204" pitchFamily="34" charset="0"/>
              <a:buChar char="•"/>
            </a:pPr>
            <a:r>
              <a:rPr lang="en-GB" sz="1100" dirty="0"/>
              <a:t>Post-crisis support</a:t>
            </a:r>
          </a:p>
          <a:p>
            <a:pPr marL="90488" indent="-90488">
              <a:buFont typeface="Arial" panose="020B0604020202020204" pitchFamily="34" charset="0"/>
              <a:buChar char="•"/>
            </a:pPr>
            <a:r>
              <a:rPr lang="en-GB" sz="1100" dirty="0"/>
              <a:t>Wellbeing activities </a:t>
            </a:r>
          </a:p>
          <a:p>
            <a:endParaRPr lang="en-GB" sz="1100" dirty="0"/>
          </a:p>
          <a:p>
            <a:endParaRPr lang="en-GB" sz="1100" dirty="0"/>
          </a:p>
          <a:p>
            <a:r>
              <a:rPr lang="en-GB" sz="1100" i="1" dirty="0"/>
              <a:t>Purpose</a:t>
            </a:r>
          </a:p>
          <a:p>
            <a:pPr marL="90488" indent="-90488">
              <a:buFont typeface="Arial" panose="020B0604020202020204" pitchFamily="34" charset="0"/>
              <a:buChar char="•"/>
            </a:pPr>
            <a:r>
              <a:rPr lang="en-GB" sz="1100" dirty="0"/>
              <a:t>Improve mental health and resilience</a:t>
            </a:r>
          </a:p>
          <a:p>
            <a:endParaRPr lang="en-GB" sz="1100" dirty="0"/>
          </a:p>
          <a:p>
            <a:endParaRPr lang="en-GB" sz="1100" dirty="0"/>
          </a:p>
          <a:p>
            <a:endParaRPr lang="en-GB" sz="1100" dirty="0"/>
          </a:p>
          <a:p>
            <a:pPr fontAlgn="ctr"/>
            <a:endParaRPr lang="en-GB" sz="1100" i="1" dirty="0"/>
          </a:p>
        </p:txBody>
      </p:sp>
      <p:sp>
        <p:nvSpPr>
          <p:cNvPr id="11" name="TextBox 10">
            <a:extLst>
              <a:ext uri="{FF2B5EF4-FFF2-40B4-BE49-F238E27FC236}">
                <a16:creationId xmlns:a16="http://schemas.microsoft.com/office/drawing/2014/main" id="{B3478A9F-E611-D5F7-A883-50DBDBC2B110}"/>
              </a:ext>
            </a:extLst>
          </p:cNvPr>
          <p:cNvSpPr txBox="1"/>
          <p:nvPr/>
        </p:nvSpPr>
        <p:spPr>
          <a:xfrm>
            <a:off x="3430501" y="484028"/>
            <a:ext cx="3182400" cy="276999"/>
          </a:xfrm>
          <a:prstGeom prst="rect">
            <a:avLst/>
          </a:prstGeom>
          <a:solidFill>
            <a:srgbClr val="6B0C16"/>
          </a:solidFill>
          <a:ln>
            <a:solidFill>
              <a:srgbClr val="6B0C16"/>
            </a:solidFill>
          </a:ln>
        </p:spPr>
        <p:style>
          <a:lnRef idx="2">
            <a:schemeClr val="accent5"/>
          </a:lnRef>
          <a:fillRef idx="1">
            <a:schemeClr val="lt1"/>
          </a:fillRef>
          <a:effectRef idx="0">
            <a:schemeClr val="accent5"/>
          </a:effectRef>
          <a:fontRef idx="minor">
            <a:schemeClr val="dk1"/>
          </a:fontRef>
        </p:style>
        <p:txBody>
          <a:bodyPr wrap="square">
            <a:spAutoFit/>
          </a:bodyPr>
          <a:lstStyle>
            <a:defPPr>
              <a:defRPr lang="en-US"/>
            </a:defPPr>
            <a:lvl1pPr>
              <a:defRPr sz="1200" b="1">
                <a:solidFill>
                  <a:schemeClr val="bg1"/>
                </a:solidFill>
              </a:defRPr>
            </a:lvl1pPr>
          </a:lstStyle>
          <a:p>
            <a:r>
              <a:rPr lang="en-GB" dirty="0"/>
              <a:t>2. Wellbeing &amp; Emotional Support</a:t>
            </a:r>
          </a:p>
        </p:txBody>
      </p:sp>
      <p:sp>
        <p:nvSpPr>
          <p:cNvPr id="13" name="TextBox 12">
            <a:extLst>
              <a:ext uri="{FF2B5EF4-FFF2-40B4-BE49-F238E27FC236}">
                <a16:creationId xmlns:a16="http://schemas.microsoft.com/office/drawing/2014/main" id="{E5C02E03-8F6A-B09C-4AC6-B127301A2014}"/>
              </a:ext>
            </a:extLst>
          </p:cNvPr>
          <p:cNvSpPr txBox="1"/>
          <p:nvPr/>
        </p:nvSpPr>
        <p:spPr>
          <a:xfrm>
            <a:off x="248400" y="2342731"/>
            <a:ext cx="3180600" cy="1307091"/>
          </a:xfrm>
          <a:prstGeom prst="rect">
            <a:avLst/>
          </a:prstGeom>
          <a:ln>
            <a:solidFill>
              <a:srgbClr val="6B0C16"/>
            </a:solidFill>
          </a:ln>
        </p:spPr>
        <p:style>
          <a:lnRef idx="2">
            <a:schemeClr val="accent5"/>
          </a:lnRef>
          <a:fillRef idx="1">
            <a:schemeClr val="lt1"/>
          </a:fillRef>
          <a:effectRef idx="0">
            <a:schemeClr val="accent5"/>
          </a:effectRef>
          <a:fontRef idx="minor">
            <a:schemeClr val="dk1"/>
          </a:fontRef>
        </p:style>
        <p:txBody>
          <a:bodyPr wrap="square" numCol="2" rtlCol="0">
            <a:noAutofit/>
          </a:bodyPr>
          <a:lstStyle/>
          <a:p>
            <a:r>
              <a:rPr lang="en-GB" sz="1100" i="1" dirty="0"/>
              <a:t>Including</a:t>
            </a:r>
          </a:p>
          <a:p>
            <a:pPr marL="90488" lvl="0" indent="-90488">
              <a:buFont typeface="Arial" panose="020B0604020202020204" pitchFamily="34" charset="0"/>
              <a:buChar char="•"/>
            </a:pPr>
            <a:r>
              <a:rPr lang="en-GB" sz="1100" dirty="0"/>
              <a:t>Housing support</a:t>
            </a:r>
          </a:p>
          <a:p>
            <a:pPr marL="90488" lvl="0" indent="-90488">
              <a:buFont typeface="Arial" panose="020B0604020202020204" pitchFamily="34" charset="0"/>
              <a:buChar char="•"/>
            </a:pPr>
            <a:r>
              <a:rPr lang="en-GB" sz="1100" dirty="0"/>
              <a:t>Welfare and benefits advice</a:t>
            </a:r>
          </a:p>
          <a:p>
            <a:pPr marL="90488" lvl="0" indent="-90488">
              <a:buFont typeface="Arial" panose="020B0604020202020204" pitchFamily="34" charset="0"/>
              <a:buChar char="•"/>
            </a:pPr>
            <a:r>
              <a:rPr lang="en-GB" sz="1100" dirty="0"/>
              <a:t>Access to social care services</a:t>
            </a:r>
          </a:p>
          <a:p>
            <a:endParaRPr lang="en-GB" sz="1100" dirty="0"/>
          </a:p>
          <a:p>
            <a:r>
              <a:rPr lang="en-GB" sz="1100" i="1" dirty="0"/>
              <a:t>Purpose</a:t>
            </a:r>
          </a:p>
          <a:p>
            <a:pPr marL="90488" lvl="0" indent="-90488">
              <a:buFont typeface="Arial" panose="020B0604020202020204" pitchFamily="34" charset="0"/>
              <a:buChar char="•"/>
            </a:pPr>
            <a:r>
              <a:rPr lang="en-GB" sz="1100" dirty="0"/>
              <a:t>Address wider challenges that affect health and quality of life</a:t>
            </a:r>
          </a:p>
        </p:txBody>
      </p:sp>
      <p:sp>
        <p:nvSpPr>
          <p:cNvPr id="15" name="TextBox 14">
            <a:extLst>
              <a:ext uri="{FF2B5EF4-FFF2-40B4-BE49-F238E27FC236}">
                <a16:creationId xmlns:a16="http://schemas.microsoft.com/office/drawing/2014/main" id="{43CEFA94-C7C7-146C-0356-F33D091F1A41}"/>
              </a:ext>
            </a:extLst>
          </p:cNvPr>
          <p:cNvSpPr txBox="1"/>
          <p:nvPr/>
        </p:nvSpPr>
        <p:spPr>
          <a:xfrm>
            <a:off x="248400" y="2066926"/>
            <a:ext cx="3180600" cy="276999"/>
          </a:xfrm>
          <a:prstGeom prst="rect">
            <a:avLst/>
          </a:prstGeom>
          <a:solidFill>
            <a:srgbClr val="6B0C16"/>
          </a:solidFill>
          <a:ln>
            <a:solidFill>
              <a:srgbClr val="6B0C16"/>
            </a:solidFill>
          </a:ln>
        </p:spPr>
        <p:style>
          <a:lnRef idx="2">
            <a:schemeClr val="accent5"/>
          </a:lnRef>
          <a:fillRef idx="1">
            <a:schemeClr val="lt1"/>
          </a:fillRef>
          <a:effectRef idx="0">
            <a:schemeClr val="accent5"/>
          </a:effectRef>
          <a:fontRef idx="minor">
            <a:schemeClr val="dk1"/>
          </a:fontRef>
        </p:style>
        <p:txBody>
          <a:bodyPr wrap="square">
            <a:spAutoFit/>
          </a:bodyPr>
          <a:lstStyle>
            <a:defPPr>
              <a:defRPr lang="en-US"/>
            </a:defPPr>
            <a:lvl1pPr>
              <a:defRPr sz="1200" b="1">
                <a:solidFill>
                  <a:schemeClr val="bg1"/>
                </a:solidFill>
              </a:defRPr>
            </a:lvl1pPr>
          </a:lstStyle>
          <a:p>
            <a:r>
              <a:rPr lang="en-GB" dirty="0"/>
              <a:t>3. Social &amp; Practical Advice</a:t>
            </a:r>
          </a:p>
        </p:txBody>
      </p:sp>
      <p:sp>
        <p:nvSpPr>
          <p:cNvPr id="17" name="TextBox 16">
            <a:extLst>
              <a:ext uri="{FF2B5EF4-FFF2-40B4-BE49-F238E27FC236}">
                <a16:creationId xmlns:a16="http://schemas.microsoft.com/office/drawing/2014/main" id="{0905815E-CFD0-AC10-C98B-E5BA6FD94F2B}"/>
              </a:ext>
            </a:extLst>
          </p:cNvPr>
          <p:cNvSpPr txBox="1"/>
          <p:nvPr/>
        </p:nvSpPr>
        <p:spPr>
          <a:xfrm>
            <a:off x="3434774" y="2342731"/>
            <a:ext cx="3182400" cy="1307091"/>
          </a:xfrm>
          <a:prstGeom prst="rect">
            <a:avLst/>
          </a:prstGeom>
          <a:ln>
            <a:solidFill>
              <a:srgbClr val="6B0C16"/>
            </a:solidFill>
          </a:ln>
        </p:spPr>
        <p:style>
          <a:lnRef idx="2">
            <a:schemeClr val="accent5"/>
          </a:lnRef>
          <a:fillRef idx="1">
            <a:schemeClr val="lt1"/>
          </a:fillRef>
          <a:effectRef idx="0">
            <a:schemeClr val="accent5"/>
          </a:effectRef>
          <a:fontRef idx="minor">
            <a:schemeClr val="dk1"/>
          </a:fontRef>
        </p:style>
        <p:txBody>
          <a:bodyPr wrap="square" numCol="2" rtlCol="0">
            <a:noAutofit/>
          </a:bodyPr>
          <a:lstStyle/>
          <a:p>
            <a:r>
              <a:rPr lang="en-GB" sz="1100" i="1" dirty="0"/>
              <a:t>Examples</a:t>
            </a:r>
          </a:p>
          <a:p>
            <a:pPr marL="90488" indent="-90488">
              <a:buFont typeface="Arial" panose="020B0604020202020204" pitchFamily="34" charset="0"/>
              <a:buChar char="•"/>
            </a:pPr>
            <a:r>
              <a:rPr lang="en-GB" sz="1100" dirty="0"/>
              <a:t>Coffee mornings</a:t>
            </a:r>
          </a:p>
          <a:p>
            <a:pPr marL="90488" indent="-90488">
              <a:buFont typeface="Arial" panose="020B0604020202020204" pitchFamily="34" charset="0"/>
              <a:buChar char="•"/>
            </a:pPr>
            <a:r>
              <a:rPr lang="en-GB" sz="1100" dirty="0"/>
              <a:t>Community events</a:t>
            </a:r>
          </a:p>
          <a:p>
            <a:pPr marL="90488" indent="-90488">
              <a:buFont typeface="Arial" panose="020B0604020202020204" pitchFamily="34" charset="0"/>
              <a:buChar char="•"/>
            </a:pPr>
            <a:r>
              <a:rPr lang="en-GB" sz="1100" dirty="0"/>
              <a:t>Creative workshops</a:t>
            </a:r>
          </a:p>
          <a:p>
            <a:pPr marL="90488" indent="-90488">
              <a:buFont typeface="Arial" panose="020B0604020202020204" pitchFamily="34" charset="0"/>
              <a:buChar char="•"/>
            </a:pPr>
            <a:r>
              <a:rPr lang="en-GB" sz="1100" dirty="0"/>
              <a:t>Exercise sessions</a:t>
            </a:r>
          </a:p>
          <a:p>
            <a:pPr marL="90488" indent="-90488">
              <a:buFont typeface="Arial" panose="020B0604020202020204" pitchFamily="34" charset="0"/>
              <a:buChar char="•"/>
            </a:pPr>
            <a:r>
              <a:rPr lang="en-GB" sz="1100" dirty="0"/>
              <a:t>Activities for young people </a:t>
            </a:r>
          </a:p>
          <a:p>
            <a:endParaRPr lang="en-GB" sz="1100" dirty="0"/>
          </a:p>
          <a:p>
            <a:r>
              <a:rPr lang="en-GB" sz="1100" i="1" dirty="0"/>
              <a:t>Purpose</a:t>
            </a:r>
          </a:p>
          <a:p>
            <a:pPr marL="90488" indent="-90488">
              <a:buFont typeface="Arial" panose="020B0604020202020204" pitchFamily="34" charset="0"/>
              <a:buChar char="•"/>
            </a:pPr>
            <a:r>
              <a:rPr lang="en-GB" sz="1100" dirty="0"/>
              <a:t>Strengthen social connection and reduce isolation </a:t>
            </a:r>
          </a:p>
          <a:p>
            <a:endParaRPr lang="en-GB" sz="1100" dirty="0"/>
          </a:p>
          <a:p>
            <a:endParaRPr lang="en-GB" sz="1100" dirty="0"/>
          </a:p>
          <a:p>
            <a:endParaRPr lang="en-GB" sz="1100" dirty="0"/>
          </a:p>
          <a:p>
            <a:pPr fontAlgn="ctr"/>
            <a:endParaRPr lang="en-GB" sz="1100" i="1" dirty="0"/>
          </a:p>
        </p:txBody>
      </p:sp>
      <p:sp>
        <p:nvSpPr>
          <p:cNvPr id="19" name="TextBox 18">
            <a:extLst>
              <a:ext uri="{FF2B5EF4-FFF2-40B4-BE49-F238E27FC236}">
                <a16:creationId xmlns:a16="http://schemas.microsoft.com/office/drawing/2014/main" id="{6A0C640F-0451-FFCF-B4F0-CD7483C253B1}"/>
              </a:ext>
            </a:extLst>
          </p:cNvPr>
          <p:cNvSpPr txBox="1"/>
          <p:nvPr/>
        </p:nvSpPr>
        <p:spPr>
          <a:xfrm>
            <a:off x="3430500" y="2066925"/>
            <a:ext cx="3182400" cy="276999"/>
          </a:xfrm>
          <a:prstGeom prst="rect">
            <a:avLst/>
          </a:prstGeom>
          <a:solidFill>
            <a:srgbClr val="6B0C16"/>
          </a:solidFill>
          <a:ln>
            <a:solidFill>
              <a:srgbClr val="6B0C16"/>
            </a:solidFill>
          </a:ln>
        </p:spPr>
        <p:style>
          <a:lnRef idx="2">
            <a:schemeClr val="accent5"/>
          </a:lnRef>
          <a:fillRef idx="1">
            <a:schemeClr val="lt1"/>
          </a:fillRef>
          <a:effectRef idx="0">
            <a:schemeClr val="accent5"/>
          </a:effectRef>
          <a:fontRef idx="minor">
            <a:schemeClr val="dk1"/>
          </a:fontRef>
        </p:style>
        <p:txBody>
          <a:bodyPr wrap="square">
            <a:spAutoFit/>
          </a:bodyPr>
          <a:lstStyle>
            <a:defPPr>
              <a:defRPr lang="en-US"/>
            </a:defPPr>
            <a:lvl1pPr>
              <a:defRPr sz="1200" b="1">
                <a:solidFill>
                  <a:schemeClr val="bg1"/>
                </a:solidFill>
              </a:defRPr>
            </a:lvl1pPr>
          </a:lstStyle>
          <a:p>
            <a:r>
              <a:rPr lang="en-GB" dirty="0"/>
              <a:t>4. Community &amp; Cultural Activities</a:t>
            </a:r>
          </a:p>
        </p:txBody>
      </p:sp>
      <p:sp>
        <p:nvSpPr>
          <p:cNvPr id="21" name="TextBox 20">
            <a:extLst>
              <a:ext uri="{FF2B5EF4-FFF2-40B4-BE49-F238E27FC236}">
                <a16:creationId xmlns:a16="http://schemas.microsoft.com/office/drawing/2014/main" id="{F04CAF37-0FC7-432E-DBC2-17B69A951C1D}"/>
              </a:ext>
            </a:extLst>
          </p:cNvPr>
          <p:cNvSpPr txBox="1"/>
          <p:nvPr/>
        </p:nvSpPr>
        <p:spPr>
          <a:xfrm>
            <a:off x="248400" y="3730303"/>
            <a:ext cx="6359698" cy="1308050"/>
          </a:xfrm>
          <a:prstGeom prst="rect">
            <a:avLst/>
          </a:prstGeom>
          <a:ln>
            <a:noFill/>
          </a:ln>
        </p:spPr>
        <p:style>
          <a:lnRef idx="2">
            <a:schemeClr val="accent5"/>
          </a:lnRef>
          <a:fillRef idx="1">
            <a:schemeClr val="lt1"/>
          </a:fillRef>
          <a:effectRef idx="0">
            <a:schemeClr val="accent5"/>
          </a:effectRef>
          <a:fontRef idx="minor">
            <a:schemeClr val="dk1"/>
          </a:fontRef>
        </p:style>
        <p:txBody>
          <a:bodyPr wrap="square" rtlCol="0">
            <a:spAutoFit/>
          </a:bodyPr>
          <a:lstStyle/>
          <a:p>
            <a:r>
              <a:rPr lang="en-GB" sz="1600" b="1" dirty="0">
                <a:solidFill>
                  <a:srgbClr val="6B0C16"/>
                </a:solidFill>
              </a:rPr>
              <a:t>Key strengths of the SCORE project</a:t>
            </a:r>
          </a:p>
          <a:p>
            <a:endParaRPr lang="en-GB" sz="800" b="1" dirty="0">
              <a:solidFill>
                <a:srgbClr val="6B0C16"/>
              </a:solidFill>
            </a:endParaRPr>
          </a:p>
          <a:p>
            <a:pPr marL="285750" lvl="0" indent="-285750">
              <a:buFont typeface="Arial" panose="020B0604020202020204" pitchFamily="34" charset="0"/>
              <a:buChar char="•"/>
            </a:pPr>
            <a:r>
              <a:rPr lang="en-GB" sz="1100" dirty="0"/>
              <a:t>Community members helped design and deliver the research</a:t>
            </a:r>
          </a:p>
          <a:p>
            <a:pPr marL="285750" lvl="0" indent="-285750">
              <a:buFont typeface="Arial" panose="020B0604020202020204" pitchFamily="34" charset="0"/>
              <a:buChar char="•"/>
            </a:pPr>
            <a:r>
              <a:rPr lang="en-GB" sz="1100" dirty="0"/>
              <a:t>Three research champions from our local community were trained and actively involved</a:t>
            </a:r>
          </a:p>
          <a:p>
            <a:pPr marL="285750" lvl="0" indent="-285750">
              <a:buFont typeface="Arial" panose="020B0604020202020204" pitchFamily="34" charset="0"/>
              <a:buChar char="•"/>
            </a:pPr>
            <a:r>
              <a:rPr lang="en-GB" sz="1100" dirty="0"/>
              <a:t>Strong partnerships were developed between patients, community organisations, NHS services, local authorities and researchers</a:t>
            </a:r>
          </a:p>
          <a:p>
            <a:pPr marL="285750" indent="-285750">
              <a:buFont typeface="Arial" panose="020B0604020202020204" pitchFamily="34" charset="0"/>
              <a:buChar char="•"/>
            </a:pPr>
            <a:r>
              <a:rPr lang="en-GB" sz="1100" dirty="0"/>
              <a:t>The project successfully amplified the voices of an often under-served community</a:t>
            </a:r>
          </a:p>
        </p:txBody>
      </p:sp>
      <p:sp>
        <p:nvSpPr>
          <p:cNvPr id="23" name="TextBox 22">
            <a:extLst>
              <a:ext uri="{FF2B5EF4-FFF2-40B4-BE49-F238E27FC236}">
                <a16:creationId xmlns:a16="http://schemas.microsoft.com/office/drawing/2014/main" id="{E0A9849F-4B53-94AF-2C3F-0AF5AE1FC67E}"/>
              </a:ext>
            </a:extLst>
          </p:cNvPr>
          <p:cNvSpPr txBox="1"/>
          <p:nvPr/>
        </p:nvSpPr>
        <p:spPr>
          <a:xfrm>
            <a:off x="248400" y="5054878"/>
            <a:ext cx="6359698" cy="1708160"/>
          </a:xfrm>
          <a:prstGeom prst="rect">
            <a:avLst/>
          </a:prstGeom>
          <a:ln>
            <a:noFill/>
          </a:ln>
        </p:spPr>
        <p:style>
          <a:lnRef idx="2">
            <a:schemeClr val="accent5"/>
          </a:lnRef>
          <a:fillRef idx="1">
            <a:schemeClr val="lt1"/>
          </a:fillRef>
          <a:effectRef idx="0">
            <a:schemeClr val="accent5"/>
          </a:effectRef>
          <a:fontRef idx="minor">
            <a:schemeClr val="dk1"/>
          </a:fontRef>
        </p:style>
        <p:txBody>
          <a:bodyPr wrap="square" rtlCol="0">
            <a:spAutoFit/>
          </a:bodyPr>
          <a:lstStyle/>
          <a:p>
            <a:r>
              <a:rPr lang="en-GB" sz="1600" b="1" dirty="0">
                <a:solidFill>
                  <a:srgbClr val="6B0C16"/>
                </a:solidFill>
              </a:rPr>
              <a:t>Potential impact </a:t>
            </a:r>
          </a:p>
          <a:p>
            <a:endParaRPr lang="en-GB" sz="800" dirty="0">
              <a:solidFill>
                <a:srgbClr val="6B0C16"/>
              </a:solidFill>
            </a:endParaRPr>
          </a:p>
          <a:p>
            <a:pPr defTabSz="273050">
              <a:buClr>
                <a:srgbClr val="6B0C16"/>
              </a:buClr>
            </a:pPr>
            <a:r>
              <a:rPr lang="en-GB" sz="1100" dirty="0"/>
              <a:t>If implemented successfully, community SCD hubs could:</a:t>
            </a:r>
          </a:p>
          <a:p>
            <a:pPr defTabSz="273050">
              <a:buClr>
                <a:srgbClr val="6B0C16"/>
              </a:buClr>
            </a:pPr>
            <a:endParaRPr lang="en-GB" sz="400" dirty="0"/>
          </a:p>
          <a:p>
            <a:pPr marL="266700" lvl="0" indent="-266700" defTabSz="273050">
              <a:buClr>
                <a:srgbClr val="6B0C16"/>
              </a:buClr>
              <a:buFont typeface="Wingdings" panose="05000000000000000000" pitchFamily="2" charset="2"/>
              <a:buChar char=""/>
            </a:pPr>
            <a:r>
              <a:rPr lang="en-GB" sz="1100" dirty="0"/>
              <a:t>Improve wellbeing and quality of life</a:t>
            </a:r>
          </a:p>
          <a:p>
            <a:pPr marL="266700" lvl="0" indent="-266700" defTabSz="273050">
              <a:buClr>
                <a:srgbClr val="6B0C16"/>
              </a:buClr>
              <a:buFont typeface="Wingdings" panose="05000000000000000000" pitchFamily="2" charset="2"/>
              <a:buChar char=""/>
            </a:pPr>
            <a:r>
              <a:rPr lang="en-GB" sz="1100" dirty="0"/>
              <a:t>Reduce health inequalities</a:t>
            </a:r>
          </a:p>
          <a:p>
            <a:pPr marL="266700" lvl="0" indent="-266700" defTabSz="273050">
              <a:buClr>
                <a:srgbClr val="6B0C16"/>
              </a:buClr>
              <a:buFont typeface="Wingdings" panose="05000000000000000000" pitchFamily="2" charset="2"/>
              <a:buChar char=""/>
            </a:pPr>
            <a:r>
              <a:rPr lang="en-GB" sz="1100" dirty="0"/>
              <a:t>Increase trust in healthcare and research</a:t>
            </a:r>
          </a:p>
          <a:p>
            <a:pPr marL="266700" lvl="0" indent="-266700" defTabSz="273050">
              <a:buClr>
                <a:srgbClr val="6B0C16"/>
              </a:buClr>
              <a:buFont typeface="Wingdings" panose="05000000000000000000" pitchFamily="2" charset="2"/>
              <a:buChar char=""/>
            </a:pPr>
            <a:r>
              <a:rPr lang="en-GB" sz="1100" dirty="0"/>
              <a:t>Strengthen community networks</a:t>
            </a:r>
          </a:p>
          <a:p>
            <a:pPr marL="266700" lvl="0" indent="-266700" defTabSz="273050">
              <a:buClr>
                <a:srgbClr val="6B0C16"/>
              </a:buClr>
              <a:buFont typeface="Wingdings" panose="05000000000000000000" pitchFamily="2" charset="2"/>
              <a:buChar char=""/>
            </a:pPr>
            <a:r>
              <a:rPr lang="en-GB" sz="1100" dirty="0"/>
              <a:t>Help people access services earlier</a:t>
            </a:r>
          </a:p>
          <a:p>
            <a:pPr marL="266700" lvl="0" indent="-266700" defTabSz="273050">
              <a:buClr>
                <a:srgbClr val="6B0C16"/>
              </a:buClr>
              <a:buFont typeface="Wingdings" panose="05000000000000000000" pitchFamily="2" charset="2"/>
              <a:buChar char=""/>
            </a:pPr>
            <a:r>
              <a:rPr lang="en-GB" sz="1100" dirty="0"/>
              <a:t>Reduce demand on NHS services through better community support </a:t>
            </a:r>
          </a:p>
        </p:txBody>
      </p:sp>
      <p:sp>
        <p:nvSpPr>
          <p:cNvPr id="25" name="TextBox 24">
            <a:extLst>
              <a:ext uri="{FF2B5EF4-FFF2-40B4-BE49-F238E27FC236}">
                <a16:creationId xmlns:a16="http://schemas.microsoft.com/office/drawing/2014/main" id="{1E262D7F-2C6A-F0C2-056B-3F383B729E1C}"/>
              </a:ext>
            </a:extLst>
          </p:cNvPr>
          <p:cNvSpPr txBox="1"/>
          <p:nvPr/>
        </p:nvSpPr>
        <p:spPr>
          <a:xfrm>
            <a:off x="248400" y="6794207"/>
            <a:ext cx="3180600" cy="1815882"/>
          </a:xfrm>
          <a:prstGeom prst="rect">
            <a:avLst/>
          </a:prstGeom>
          <a:ln>
            <a:noFill/>
          </a:ln>
        </p:spPr>
        <p:style>
          <a:lnRef idx="2">
            <a:schemeClr val="accent5"/>
          </a:lnRef>
          <a:fillRef idx="1">
            <a:schemeClr val="lt1"/>
          </a:fillRef>
          <a:effectRef idx="0">
            <a:schemeClr val="accent5"/>
          </a:effectRef>
          <a:fontRef idx="minor">
            <a:schemeClr val="dk1"/>
          </a:fontRef>
        </p:style>
        <p:txBody>
          <a:bodyPr wrap="square" rtlCol="0">
            <a:spAutoFit/>
          </a:bodyPr>
          <a:lstStyle/>
          <a:p>
            <a:r>
              <a:rPr lang="en-GB" sz="1600" b="1" dirty="0">
                <a:solidFill>
                  <a:srgbClr val="6B0C16"/>
                </a:solidFill>
              </a:rPr>
              <a:t>What’s next?</a:t>
            </a:r>
          </a:p>
          <a:p>
            <a:endParaRPr lang="en-GB" sz="800" dirty="0">
              <a:solidFill>
                <a:srgbClr val="6B0C16"/>
              </a:solidFill>
            </a:endParaRPr>
          </a:p>
          <a:p>
            <a:r>
              <a:rPr lang="en-GB" sz="1100" dirty="0"/>
              <a:t>The project team has submitted a funding application to pilot and evaluate the proposed hub model across Merseyside.</a:t>
            </a:r>
          </a:p>
          <a:p>
            <a:endParaRPr lang="en-GB" sz="800" dirty="0"/>
          </a:p>
          <a:p>
            <a:r>
              <a:rPr lang="en-GB" sz="1100" dirty="0"/>
              <a:t>The next phase will test how feasible, acceptable and effective the hubs are in practice before wider implementation is considered.</a:t>
            </a:r>
          </a:p>
          <a:p>
            <a:endParaRPr lang="en-GB" sz="1100" dirty="0"/>
          </a:p>
        </p:txBody>
      </p:sp>
      <p:sp>
        <p:nvSpPr>
          <p:cNvPr id="27" name="TextBox 26">
            <a:extLst>
              <a:ext uri="{FF2B5EF4-FFF2-40B4-BE49-F238E27FC236}">
                <a16:creationId xmlns:a16="http://schemas.microsoft.com/office/drawing/2014/main" id="{4DA60BED-BCD0-745F-3215-007421B12E38}"/>
              </a:ext>
            </a:extLst>
          </p:cNvPr>
          <p:cNvSpPr txBox="1"/>
          <p:nvPr/>
        </p:nvSpPr>
        <p:spPr>
          <a:xfrm>
            <a:off x="3428249" y="6794207"/>
            <a:ext cx="3179849" cy="1831271"/>
          </a:xfrm>
          <a:prstGeom prst="rect">
            <a:avLst/>
          </a:prstGeom>
          <a:ln>
            <a:noFill/>
          </a:ln>
        </p:spPr>
        <p:style>
          <a:lnRef idx="2">
            <a:schemeClr val="accent5"/>
          </a:lnRef>
          <a:fillRef idx="1">
            <a:schemeClr val="lt1"/>
          </a:fillRef>
          <a:effectRef idx="0">
            <a:schemeClr val="accent5"/>
          </a:effectRef>
          <a:fontRef idx="minor">
            <a:schemeClr val="dk1"/>
          </a:fontRef>
        </p:style>
        <p:txBody>
          <a:bodyPr wrap="square" rtlCol="0">
            <a:spAutoFit/>
          </a:bodyPr>
          <a:lstStyle/>
          <a:p>
            <a:r>
              <a:rPr lang="en-GB" sz="1600" b="1" dirty="0">
                <a:solidFill>
                  <a:srgbClr val="6B0C16"/>
                </a:solidFill>
              </a:rPr>
              <a:t>For more information</a:t>
            </a:r>
          </a:p>
          <a:p>
            <a:endParaRPr lang="en-GB" sz="800" b="1" dirty="0">
              <a:solidFill>
                <a:srgbClr val="6B0C16"/>
              </a:solidFill>
            </a:endParaRPr>
          </a:p>
          <a:p>
            <a:r>
              <a:rPr lang="en-GB" sz="1000" dirty="0"/>
              <a:t>Prof Imelda Bates, Principal Investigator</a:t>
            </a:r>
          </a:p>
          <a:p>
            <a:r>
              <a:rPr lang="en-GB" sz="1000" dirty="0">
                <a:hlinkClick r:id="rId2"/>
              </a:rPr>
              <a:t>imelda.bates@lstmed.ac.uk</a:t>
            </a:r>
            <a:endParaRPr lang="en-GB" sz="1000" dirty="0"/>
          </a:p>
          <a:p>
            <a:endParaRPr lang="en-GB" sz="1000" dirty="0"/>
          </a:p>
          <a:p>
            <a:r>
              <a:rPr lang="en-GB" sz="1000" dirty="0"/>
              <a:t>Dr Motto Nganda, Co-Investigator </a:t>
            </a:r>
            <a:r>
              <a:rPr lang="en-GB" sz="1000" dirty="0">
                <a:hlinkClick r:id="rId3"/>
              </a:rPr>
              <a:t>motto.nganda@lstmed.ac.uk</a:t>
            </a:r>
            <a:endParaRPr lang="en-GB" sz="1000" dirty="0"/>
          </a:p>
          <a:p>
            <a:endParaRPr lang="en-GB" sz="1000" dirty="0"/>
          </a:p>
          <a:p>
            <a:r>
              <a:rPr lang="en-GB" sz="1000" dirty="0"/>
              <a:t>Susie Crossman, Project Manager </a:t>
            </a:r>
            <a:r>
              <a:rPr lang="en-GB" sz="1000" dirty="0">
                <a:hlinkClick r:id="rId4"/>
              </a:rPr>
              <a:t>susie.crossman@lstmed.ac.uk</a:t>
            </a:r>
            <a:r>
              <a:rPr lang="en-GB" sz="1000" dirty="0"/>
              <a:t> </a:t>
            </a:r>
          </a:p>
          <a:p>
            <a:endParaRPr lang="en-GB" sz="900" dirty="0"/>
          </a:p>
        </p:txBody>
      </p:sp>
      <p:pic>
        <p:nvPicPr>
          <p:cNvPr id="29" name="Picture 28">
            <a:extLst>
              <a:ext uri="{FF2B5EF4-FFF2-40B4-BE49-F238E27FC236}">
                <a16:creationId xmlns:a16="http://schemas.microsoft.com/office/drawing/2014/main" id="{CBE2B2D3-6B82-14EE-0BE6-57686862403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5151" y="8641258"/>
            <a:ext cx="1288889" cy="930265"/>
          </a:xfrm>
          <a:prstGeom prst="rect">
            <a:avLst/>
          </a:prstGeom>
        </p:spPr>
      </p:pic>
      <p:sp>
        <p:nvSpPr>
          <p:cNvPr id="31" name="TextBox 30">
            <a:extLst>
              <a:ext uri="{FF2B5EF4-FFF2-40B4-BE49-F238E27FC236}">
                <a16:creationId xmlns:a16="http://schemas.microsoft.com/office/drawing/2014/main" id="{D0B3D6D9-279D-6099-5AF4-DDA75BD31D57}"/>
              </a:ext>
            </a:extLst>
          </p:cNvPr>
          <p:cNvSpPr txBox="1"/>
          <p:nvPr/>
        </p:nvSpPr>
        <p:spPr>
          <a:xfrm>
            <a:off x="4548189" y="8719149"/>
            <a:ext cx="1964660" cy="1077218"/>
          </a:xfrm>
          <a:prstGeom prst="rect">
            <a:avLst/>
          </a:prstGeom>
          <a:noFill/>
        </p:spPr>
        <p:txBody>
          <a:bodyPr wrap="square">
            <a:spAutoFit/>
          </a:bodyPr>
          <a:lstStyle/>
          <a:p>
            <a:pPr algn="ctr"/>
            <a:r>
              <a:rPr lang="en-GB" sz="800" dirty="0">
                <a:solidFill>
                  <a:schemeClr val="dk1"/>
                </a:solidFill>
              </a:rPr>
              <a:t>This project was funded by the NIHR Research for Patient Benefit (NIHR207898).</a:t>
            </a:r>
          </a:p>
          <a:p>
            <a:pPr indent="0" algn="ctr" rtl="0">
              <a:buNone/>
            </a:pPr>
            <a:endParaRPr lang="en-GB" sz="800" dirty="0">
              <a:solidFill>
                <a:schemeClr val="dk1"/>
              </a:solidFill>
            </a:endParaRPr>
          </a:p>
          <a:p>
            <a:pPr indent="0" algn="ctr" rtl="0">
              <a:buNone/>
            </a:pPr>
            <a:r>
              <a:rPr lang="en-GB" sz="800" dirty="0">
                <a:solidFill>
                  <a:schemeClr val="dk1"/>
                </a:solidFill>
              </a:rPr>
              <a:t>The views expressed are those of the authors and not necessarily those of the NIHR or the Department of Health and Social Care</a:t>
            </a:r>
          </a:p>
        </p:txBody>
      </p:sp>
      <p:pic>
        <p:nvPicPr>
          <p:cNvPr id="32" name="Picture 31">
            <a:extLst>
              <a:ext uri="{FF2B5EF4-FFF2-40B4-BE49-F238E27FC236}">
                <a16:creationId xmlns:a16="http://schemas.microsoft.com/office/drawing/2014/main" id="{A72A838C-6359-AF78-7B89-16148FB14D8C}"/>
              </a:ext>
            </a:extLst>
          </p:cNvPr>
          <p:cNvPicPr>
            <a:picLocks noChangeAspect="1"/>
          </p:cNvPicPr>
          <p:nvPr/>
        </p:nvPicPr>
        <p:blipFill>
          <a:blip r:embed="rId6"/>
          <a:stretch>
            <a:fillRect/>
          </a:stretch>
        </p:blipFill>
        <p:spPr>
          <a:xfrm>
            <a:off x="1634040" y="8703760"/>
            <a:ext cx="2967037" cy="852083"/>
          </a:xfrm>
          <a:prstGeom prst="rect">
            <a:avLst/>
          </a:prstGeom>
          <a:ln>
            <a:noFill/>
          </a:ln>
        </p:spPr>
      </p:pic>
    </p:spTree>
    <p:extLst>
      <p:ext uri="{BB962C8B-B14F-4D97-AF65-F5344CB8AC3E}">
        <p14:creationId xmlns:p14="http://schemas.microsoft.com/office/powerpoint/2010/main" val="124167262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715C5F0CC97714E8C3359A287984406" ma:contentTypeVersion="16" ma:contentTypeDescription="Create a new document." ma:contentTypeScope="" ma:versionID="dc058c3a317ee63ed226e1915df9c998">
  <xsd:schema xmlns:xsd="http://www.w3.org/2001/XMLSchema" xmlns:xs="http://www.w3.org/2001/XMLSchema" xmlns:p="http://schemas.microsoft.com/office/2006/metadata/properties" xmlns:ns2="6a6c832c-d230-4cf4-a950-a2e8031bc377" xmlns:ns3="e172f6b7-b66c-4525-a828-b8a103ee3ddb" targetNamespace="http://schemas.microsoft.com/office/2006/metadata/properties" ma:root="true" ma:fieldsID="0ae3af79d8e65061eebc360305e96b2b" ns2:_="" ns3:_="">
    <xsd:import namespace="6a6c832c-d230-4cf4-a950-a2e8031bc377"/>
    <xsd:import namespace="e172f6b7-b66c-4525-a828-b8a103ee3ddb"/>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SearchProperties" minOccurs="0"/>
                <xsd:element ref="ns2:MediaServiceObjectDetectorVersion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Location" minOccurs="0"/>
                <xsd:element ref="ns3:SharedWithUsers" minOccurs="0"/>
                <xsd:element ref="ns3:SharedWithDetail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a6c832c-d230-4cf4-a950-a2e8031bc377"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2e10342f-3527-4dcd-ac28-e59db492a801"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172f6b7-b66c-4525-a828-b8a103ee3ddb"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f0253f67-6c3e-4234-988a-135e83c6505e}" ma:internalName="TaxCatchAll" ma:showField="CatchAllData" ma:web="e172f6b7-b66c-4525-a828-b8a103ee3ddb">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e172f6b7-b66c-4525-a828-b8a103ee3ddb" xsi:nil="true"/>
    <lcf76f155ced4ddcb4097134ff3c332f xmlns="6a6c832c-d230-4cf4-a950-a2e8031bc377">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674B0C2-0543-4344-A03C-9F7850835AA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a6c832c-d230-4cf4-a950-a2e8031bc377"/>
    <ds:schemaRef ds:uri="e172f6b7-b66c-4525-a828-b8a103ee3dd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3E7CB70-B840-47DF-A804-51E541F438D1}">
  <ds:schemaRefs>
    <ds:schemaRef ds:uri="http://schemas.openxmlformats.org/package/2006/metadata/core-properties"/>
    <ds:schemaRef ds:uri="http://schemas.microsoft.com/office/2006/documentManagement/types"/>
    <ds:schemaRef ds:uri="6a6c832c-d230-4cf4-a950-a2e8031bc377"/>
    <ds:schemaRef ds:uri="http://purl.org/dc/terms/"/>
    <ds:schemaRef ds:uri="e172f6b7-b66c-4525-a828-b8a103ee3ddb"/>
    <ds:schemaRef ds:uri="http://purl.org/dc/dcmitype/"/>
    <ds:schemaRef ds:uri="http://schemas.microsoft.com/office/2006/metadata/properties"/>
    <ds:schemaRef ds:uri="http://purl.org/dc/elements/1.1/"/>
    <ds:schemaRef ds:uri="http://schemas.microsoft.com/office/infopath/2007/PartnerControls"/>
    <ds:schemaRef ds:uri="http://www.w3.org/XML/1998/namespace"/>
  </ds:schemaRefs>
</ds:datastoreItem>
</file>

<file path=customXml/itemProps3.xml><?xml version="1.0" encoding="utf-8"?>
<ds:datastoreItem xmlns:ds="http://schemas.openxmlformats.org/officeDocument/2006/customXml" ds:itemID="{ED04E3CC-B2E1-41CB-82E5-29F84396E77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1124</TotalTime>
  <Words>687</Words>
  <Application>Microsoft Office PowerPoint</Application>
  <PresentationFormat>A4 Paper (210x297 mm)</PresentationFormat>
  <Paragraphs>125</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Aptos</vt:lpstr>
      <vt:lpstr>Aptos Display</vt:lpstr>
      <vt:lpstr>Arial</vt:lpstr>
      <vt:lpstr>Wingdings</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Susie Crossman</dc:creator>
  <cp:lastModifiedBy>Susie Crossman</cp:lastModifiedBy>
  <cp:revision>3</cp:revision>
  <dcterms:created xsi:type="dcterms:W3CDTF">2026-08-13T10:02:50Z</dcterms:created>
  <dcterms:modified xsi:type="dcterms:W3CDTF">2026-09-29T15:49:46Z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0x0101006715C5F0CC97714E8C3359A287984406</vt:lpwstr>
  </property>
  <property fmtid="{D5CDD505-2E9C-101B-9397-08002B2CF9AE}" pid="3" name="MediaServiceImageTags">
    <vt:lpwstr/>
  </property>
</Properties>
</file>