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8" r:id="rId4"/>
  </p:sldIdLst>
  <p:sldSz cx="6858000" cy="9144000" type="screen4x3"/>
  <p:notesSz cx="10234613" cy="146621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EF451B-3AA6-D2AA-B3B2-57982989F785}" name="Jude Jones" initials="JJ" userId="S::Jude.Jones@lstmed.ac.uk::3d5d3aac-bfdb-41d8-95be-ebe9623f7467" providerId="AD"/>
  <p188:author id="{A286A466-2065-D1E3-DF9F-A93EB688ACCA}" name="Heather Brocklehurst" initials="HB" userId="S::heather@hbgraphicdesign.co.uk::220dd802-19a0-4a7f-82cc-eeed6b82a6ba" providerId="AD"/>
  <p188:author id="{5F87496A-5AE9-1097-B47F-9AAB0FED178E}" name="Vibol Iem" initials="VI" userId="S::Vibol.Iem@lstmed.ac.uk::a65ff482-67fb-4f80-bdc9-9c88134f13fd" providerId="AD"/>
  <p188:author id="{46A16A72-5AB2-18EB-9191-1573DE41E1E9}" name="Tushar Garg" initials="TG" userId="S::tusharg_stoptb.org#ext#@lstmed.onmicrosoft.com::7529e1e9-fa3a-4359-be7c-8cec90097b70" providerId="AD"/>
  <p188:author id="{1836A5C5-5BB7-236D-F9FB-CC761272BA66}" name="Jude Jones" initials="JJ" userId="S::jude.jones@lstmed.ac.uk::3d5d3aac-bfdb-41d8-95be-ebe9623f7467" providerId="AD"/>
  <p188:author id="{80B612E2-3ABD-7272-85A8-31ED7ED481B2}" name="Caroline Hercod" initials="CH" userId="S::caroline.hercod@lstmed.ac.uk::93b06cce-3bec-4445-9d42-879d3faf0c6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251"/>
    <a:srgbClr val="DD022F"/>
    <a:srgbClr val="EE1844"/>
    <a:srgbClr val="06BAA5"/>
    <a:srgbClr val="DC7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D574E1-C643-AA54-8909-C545DE27253E}" v="2" dt="2026-04-13T12:31:04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30"/>
    <p:restoredTop sz="94686"/>
  </p:normalViewPr>
  <p:slideViewPr>
    <p:cSldViewPr>
      <p:cViewPr>
        <p:scale>
          <a:sx n="233" d="100"/>
          <a:sy n="233" d="100"/>
        </p:scale>
        <p:origin x="4400" y="-1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A2F39E-055E-04DD-F07C-A813DB1ED4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733425"/>
          </a:xfrm>
          <a:prstGeom prst="rect">
            <a:avLst/>
          </a:prstGeom>
        </p:spPr>
        <p:txBody>
          <a:bodyPr vert="horz" lIns="142238" tIns="71120" rIns="142238" bIns="71120" rtlCol="0"/>
          <a:lstStyle>
            <a:lvl1pPr algn="l" eaLnBrk="1" hangingPunct="1">
              <a:defRPr sz="1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F605E-C555-A483-3C81-9423825A393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733425"/>
          </a:xfrm>
          <a:prstGeom prst="rect">
            <a:avLst/>
          </a:prstGeom>
        </p:spPr>
        <p:txBody>
          <a:bodyPr vert="horz" lIns="142238" tIns="71120" rIns="142238" bIns="71120" rtlCol="0"/>
          <a:lstStyle>
            <a:lvl1pPr algn="r" eaLnBrk="1" hangingPunct="1">
              <a:defRPr sz="1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D6C337-D6EF-3C41-9A2B-70C954B57387}" type="datetimeFigureOut">
              <a:rPr lang="en-US"/>
              <a:pPr>
                <a:defRPr/>
              </a:pPr>
              <a:t>4/16/2026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F426CE8-7954-B88F-07EE-5F055AA4E0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055938" y="1100138"/>
            <a:ext cx="4122737" cy="5499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2238" tIns="71120" rIns="142238" bIns="711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0CDCB1F-B3BF-138E-2771-ED103C27C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3938" y="6964363"/>
            <a:ext cx="8186737" cy="6597650"/>
          </a:xfrm>
          <a:prstGeom prst="rect">
            <a:avLst/>
          </a:prstGeom>
        </p:spPr>
        <p:txBody>
          <a:bodyPr vert="horz" lIns="142238" tIns="71120" rIns="142238" bIns="711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964E7-8EAB-FA28-0C49-5F88E1B4B8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3927138"/>
            <a:ext cx="4435475" cy="731837"/>
          </a:xfrm>
          <a:prstGeom prst="rect">
            <a:avLst/>
          </a:prstGeom>
        </p:spPr>
        <p:txBody>
          <a:bodyPr vert="horz" lIns="142238" tIns="71120" rIns="142238" bIns="71120" rtlCol="0" anchor="b"/>
          <a:lstStyle>
            <a:lvl1pPr algn="l" eaLnBrk="1" hangingPunct="1">
              <a:defRPr sz="1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5B198-1713-8BA9-27CD-0CF8ACBC9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550" y="13927138"/>
            <a:ext cx="4435475" cy="731837"/>
          </a:xfrm>
          <a:prstGeom prst="rect">
            <a:avLst/>
          </a:prstGeom>
        </p:spPr>
        <p:txBody>
          <a:bodyPr vert="horz" wrap="square" lIns="142238" tIns="71120" rIns="142238" bIns="711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900"/>
            </a:lvl1pPr>
          </a:lstStyle>
          <a:p>
            <a:pPr>
              <a:defRPr/>
            </a:pPr>
            <a:fld id="{E6E6AAE9-7962-294C-8FBB-8F260ECCDD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1F0BF-D5A7-A02C-6862-676944A7D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1533247-9E41-506C-E827-E5768B55AD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616B2B49-0C05-432F-418B-804909CC53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9E56173C-2761-6277-4AC0-4FF73EE2D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B65A84-BD37-2B46-9798-D99EAB3F1A8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28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93503-94C9-2471-7BA7-ABE99A513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C74B-9D24-9C44-AD89-9A213D94B0BE}" type="datetimeFigureOut">
              <a:rPr lang="en-US"/>
              <a:pPr>
                <a:defRPr/>
              </a:pPr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46F10-F23E-0FF6-0A30-DB9D8928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132F0-3622-97A4-D058-89068070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2C7D7-5B6B-6443-87ED-29A492EE4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72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6223E-7DA4-4FD8-5F63-1C441F98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7AA9B-1EFA-984C-AE1E-EEA9DF6A353A}" type="datetimeFigureOut">
              <a:rPr lang="en-US"/>
              <a:pPr>
                <a:defRPr/>
              </a:pPr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CB654-33C4-C4EB-8566-47A62535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12EEC-1A79-D900-07A5-4A21C72B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9424-5C42-A244-9294-6705B27147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30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FD47D-D492-EAED-E91D-BE382ECEF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B50C4-9D0F-9449-AB38-9205EA6B8AA8}" type="datetimeFigureOut">
              <a:rPr lang="en-US"/>
              <a:pPr>
                <a:defRPr/>
              </a:pPr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3F4C2-5FBD-B820-0551-43B03997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56C03-6B6D-36C0-3224-2C496714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38E4-C4B8-6141-8669-6BF165EAC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92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18BBC-2768-A68E-3B96-289D5A60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5DDC-4824-EE42-8EAE-38A4B6C3FFE3}" type="datetimeFigureOut">
              <a:rPr lang="en-US"/>
              <a:pPr>
                <a:defRPr/>
              </a:pPr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33087-A3B5-EDBC-E3CC-2C886A2B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CEFAB-4743-3ABF-E3B1-8D2736A2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CE52B-F2C0-494A-AC29-81167C5225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9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ADBF7-2A95-9CE6-5615-C49152FE6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AAEE9-8EE0-8A49-9BBC-73DC210D0F1F}" type="datetimeFigureOut">
              <a:rPr lang="en-US"/>
              <a:pPr>
                <a:defRPr/>
              </a:pPr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5636B-4D50-3F41-788D-48EF0CBF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A49A-4227-AA91-6EA7-394C00AF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BE34-AD5B-874B-B920-1415D3680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93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28276C-8DB3-1F8B-26AE-1F366511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5C39-1786-CF42-84A9-0B39C62D1C1E}" type="datetimeFigureOut">
              <a:rPr lang="en-US"/>
              <a:pPr>
                <a:defRPr/>
              </a:pPr>
              <a:t>4/16/2026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1DC80E-F93B-80AD-6BA1-DDA74F1A8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A87BAD-142D-F772-A277-FF09028F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AEFE0-CEBE-3E4C-A34A-F2A7DB2F7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20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A2704F4-9B16-E55D-9240-0E952DD3A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41FFA-17E7-E544-8EC6-8E467B2377DD}" type="datetimeFigureOut">
              <a:rPr lang="en-US"/>
              <a:pPr>
                <a:defRPr/>
              </a:pPr>
              <a:t>4/16/2026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A63603-345B-2777-2E30-139273C9D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E46602-E307-5AD9-8C4D-6E7130D5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123DF-46F7-3745-BB28-D65E685D2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52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7A63ED7-D205-8611-1527-0B6D0655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13F2B-5A5F-8941-BAA4-3E8BB3D2BEE1}" type="datetimeFigureOut">
              <a:rPr lang="en-US"/>
              <a:pPr>
                <a:defRPr/>
              </a:pPr>
              <a:t>4/16/2026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6C1D2B3-D2C8-5147-383A-D1ADD2C9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AAA5D1-41A5-B69D-88C1-BC67A37A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247C6-D0EE-E945-96D8-D83FD9B513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83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589F741-45B3-61CF-D28D-C0A611B8C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E921F-551E-8946-B22F-B16AC79ECDC7}" type="datetimeFigureOut">
              <a:rPr lang="en-US"/>
              <a:pPr>
                <a:defRPr/>
              </a:pPr>
              <a:t>4/16/2026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E26C63B-D592-76B2-725A-EAADECBCD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CA747A-FF70-8061-26A6-A3525894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4CED7-6806-E841-9E49-FF124351B0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9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50BA05-9345-3B85-D731-EAF270FF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908F-D0AD-114B-B288-BC4C74D260D7}" type="datetimeFigureOut">
              <a:rPr lang="en-US"/>
              <a:pPr>
                <a:defRPr/>
              </a:pPr>
              <a:t>4/16/2026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DC722F-2858-9497-7331-7F8AE3A4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87A7C3-E597-55E8-5820-A9B825B2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4207-C0D8-454D-B078-678F870B8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64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DB830D-363B-8CA2-87F6-CEC8F791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9416-CC3A-894E-A4BE-4238FDA51EDF}" type="datetimeFigureOut">
              <a:rPr lang="en-US"/>
              <a:pPr>
                <a:defRPr/>
              </a:pPr>
              <a:t>4/16/2026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56EE2E-4C42-28E2-6835-46CDAAC1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1A83CF-7DDC-3A1E-D4D3-C37D1CAF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60CD5-2416-5B4A-8D1A-046ED4754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40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2924593-C97B-EFA0-A71F-EE5A599ABA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EEA3803-E787-9218-0452-E548DB5D5F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7A0E6-2895-2E05-B969-410FACAFF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1531E8-C09E-D74C-B62F-97A8721C7B21}" type="datetimeFigureOut">
              <a:rPr lang="en-US"/>
              <a:pPr>
                <a:defRPr/>
              </a:pPr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082A3-B237-D581-1CEA-84FB96A48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89471-DCB4-2381-EB8F-F2A98C71A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60F6D6-CBD8-3046-9555-A28D8D826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93D01-21F5-921C-A3E7-24893D435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4DCB3-1492-652C-8D04-C4D034A11B40}"/>
              </a:ext>
            </a:extLst>
          </p:cNvPr>
          <p:cNvSpPr>
            <a:spLocks/>
          </p:cNvSpPr>
          <p:nvPr/>
        </p:nvSpPr>
        <p:spPr>
          <a:xfrm>
            <a:off x="0" y="2297"/>
            <a:ext cx="6858000" cy="988303"/>
          </a:xfrm>
          <a:prstGeom prst="rect">
            <a:avLst/>
          </a:prstGeom>
          <a:solidFill>
            <a:srgbClr val="3342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769F0B00-8D05-0948-C081-447421A2D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032718"/>
              </p:ext>
            </p:extLst>
          </p:nvPr>
        </p:nvGraphicFramePr>
        <p:xfrm>
          <a:off x="225424" y="1307452"/>
          <a:ext cx="3508375" cy="29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600"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Aptos" panose="020B0004020202020204" pitchFamily="34" charset="0"/>
                        </a:rPr>
                        <a:t>Step 1: </a:t>
                      </a:r>
                      <a:r>
                        <a:rPr lang="en-US" sz="1100" dirty="0">
                          <a:latin typeface="Aptos" panose="020B0004020202020204" pitchFamily="34" charset="0"/>
                        </a:rPr>
                        <a:t>Specimen Eligibility</a:t>
                      </a:r>
                    </a:p>
                  </a:txBody>
                  <a:tcPr marL="90000" marT="0" marB="0" anchor="ctr">
                    <a:solidFill>
                      <a:srgbClr val="3342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24B76F-E97C-B8A6-6DE1-6D4B952C0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03505"/>
              </p:ext>
            </p:extLst>
          </p:nvPr>
        </p:nvGraphicFramePr>
        <p:xfrm>
          <a:off x="225425" y="2444686"/>
          <a:ext cx="3508375" cy="29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600"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Aptos" panose="020B0004020202020204" pitchFamily="34" charset="0"/>
                        </a:rPr>
                        <a:t>Step 2: </a:t>
                      </a:r>
                      <a:r>
                        <a:rPr lang="en-US" sz="1100" dirty="0">
                          <a:latin typeface="Aptos" panose="020B0004020202020204" pitchFamily="34" charset="0"/>
                        </a:rPr>
                        <a:t>Specimen Preparation</a:t>
                      </a:r>
                    </a:p>
                  </a:txBody>
                  <a:tcPr marT="0" marB="0" anchor="ctr">
                    <a:solidFill>
                      <a:srgbClr val="3342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6D53DCE-82C8-1C75-78A2-DF8F210A4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03" y="4144421"/>
            <a:ext cx="1803195" cy="225637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7C25B5C-1D7A-101F-01C9-9680A9FFC81B}"/>
              </a:ext>
            </a:extLst>
          </p:cNvPr>
          <p:cNvGrpSpPr/>
          <p:nvPr/>
        </p:nvGrpSpPr>
        <p:grpSpPr>
          <a:xfrm>
            <a:off x="0" y="0"/>
            <a:ext cx="6858000" cy="1112519"/>
            <a:chOff x="0" y="0"/>
            <a:chExt cx="6858000" cy="1112519"/>
          </a:xfrm>
        </p:grpSpPr>
        <p:pic>
          <p:nvPicPr>
            <p:cNvPr id="10" name="Picture 9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870E93D4-EB3F-6E4F-261E-E80FB20AA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6000"/>
            </a:blip>
            <a:srcRect t="38008" r="63278" b="45377"/>
            <a:stretch>
              <a:fillRect/>
            </a:stretch>
          </p:blipFill>
          <p:spPr>
            <a:xfrm>
              <a:off x="0" y="0"/>
              <a:ext cx="6858000" cy="1019060"/>
            </a:xfrm>
            <a:prstGeom prst="rect">
              <a:avLst/>
            </a:prstGeom>
            <a:effectLst/>
          </p:spPr>
        </p:pic>
        <p:sp>
          <p:nvSpPr>
            <p:cNvPr id="14345" name="TextBox 12">
              <a:extLst>
                <a:ext uri="{FF2B5EF4-FFF2-40B4-BE49-F238E27FC236}">
                  <a16:creationId xmlns:a16="http://schemas.microsoft.com/office/drawing/2014/main" id="{2815B114-7D8C-479F-DFB8-B90A8E429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28600"/>
              <a:ext cx="685800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100" b="1" dirty="0">
                  <a:solidFill>
                    <a:schemeClr val="bg1"/>
                  </a:solidFill>
                  <a:latin typeface="Aptos" panose="020B0004020202020204" pitchFamily="34" charset="0"/>
                  <a:cs typeface="Saysettha OT" pitchFamily="34" charset="-34"/>
                </a:rPr>
                <a:t>Pooled Sputum Testing for Tuberculosis Diagnosis</a:t>
              </a:r>
              <a:endParaRPr lang="lo-LA" altLang="en-US" sz="2100" b="1" dirty="0">
                <a:solidFill>
                  <a:schemeClr val="bg1"/>
                </a:solidFill>
                <a:latin typeface="Aptos" panose="020B0004020202020204" pitchFamily="34" charset="0"/>
                <a:cs typeface="Saysettha OT" pitchFamily="34" charset="-34"/>
              </a:endParaRPr>
            </a:p>
          </p:txBody>
        </p:sp>
        <p:sp>
          <p:nvSpPr>
            <p:cNvPr id="2" name="Round Same-side Corner of Rectangle 1">
              <a:extLst>
                <a:ext uri="{FF2B5EF4-FFF2-40B4-BE49-F238E27FC236}">
                  <a16:creationId xmlns:a16="http://schemas.microsoft.com/office/drawing/2014/main" id="{520C0073-5F83-F321-8F27-7737DBFE49C6}"/>
                </a:ext>
              </a:extLst>
            </p:cNvPr>
            <p:cNvSpPr>
              <a:spLocks/>
            </p:cNvSpPr>
            <p:nvPr/>
          </p:nvSpPr>
          <p:spPr>
            <a:xfrm>
              <a:off x="0" y="762000"/>
              <a:ext cx="6858000" cy="350519"/>
            </a:xfrm>
            <a:prstGeom prst="round2Same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9BAA5"/>
                </a:gs>
                <a:gs pos="100000">
                  <a:srgbClr val="DB7209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>
                <a:defRPr/>
              </a:pPr>
              <a:r>
                <a:rPr lang="en-US" altLang="en-US" sz="1350" dirty="0">
                  <a:solidFill>
                    <a:schemeClr val="bg1"/>
                  </a:solidFill>
                  <a:latin typeface="Aptos" panose="020B0004020202020204" pitchFamily="34" charset="0"/>
                  <a:cs typeface="Saysettha OT" pitchFamily="34" charset="-34"/>
                </a:rPr>
                <a:t>Laboratory Workflow using LC-</a:t>
              </a:r>
              <a:r>
                <a:rPr lang="en-US" altLang="en-US" sz="1350" dirty="0" err="1">
                  <a:solidFill>
                    <a:schemeClr val="bg1"/>
                  </a:solidFill>
                  <a:latin typeface="Aptos" panose="020B0004020202020204" pitchFamily="34" charset="0"/>
                  <a:cs typeface="Saysettha OT" pitchFamily="34" charset="-34"/>
                </a:rPr>
                <a:t>aNAAT</a:t>
              </a:r>
              <a:r>
                <a:rPr lang="en-US" altLang="en-US" sz="1350" dirty="0">
                  <a:solidFill>
                    <a:schemeClr val="bg1"/>
                  </a:solidFill>
                  <a:latin typeface="Aptos" panose="020B0004020202020204" pitchFamily="34" charset="0"/>
                  <a:cs typeface="Saysettha OT" pitchFamily="34" charset="-34"/>
                </a:rPr>
                <a:t> - Step-by-step guide</a:t>
              </a:r>
              <a:endParaRPr lang="lo-LA" altLang="en-US" sz="1350" dirty="0">
                <a:solidFill>
                  <a:schemeClr val="bg1"/>
                </a:solidFill>
                <a:latin typeface="Aptos" panose="020B0004020202020204" pitchFamily="34" charset="0"/>
                <a:cs typeface="Saysettha OT" pitchFamily="34" charset="-3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F9E585-656C-88DC-8EE8-B89DC9D5B82E}"/>
              </a:ext>
            </a:extLst>
          </p:cNvPr>
          <p:cNvGrpSpPr/>
          <p:nvPr/>
        </p:nvGrpSpPr>
        <p:grpSpPr>
          <a:xfrm>
            <a:off x="575687" y="8610598"/>
            <a:ext cx="5706626" cy="395292"/>
            <a:chOff x="762000" y="8610598"/>
            <a:chExt cx="5706626" cy="395292"/>
          </a:xfrm>
        </p:grpSpPr>
        <p:pic>
          <p:nvPicPr>
            <p:cNvPr id="3075" name="Picture 1">
              <a:extLst>
                <a:ext uri="{FF2B5EF4-FFF2-40B4-BE49-F238E27FC236}">
                  <a16:creationId xmlns:a16="http://schemas.microsoft.com/office/drawing/2014/main" id="{5D45F7A7-D843-5153-CB82-051127CFC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467" y="8610598"/>
              <a:ext cx="569895" cy="39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5" name="Picture 56">
              <a:extLst>
                <a:ext uri="{FF2B5EF4-FFF2-40B4-BE49-F238E27FC236}">
                  <a16:creationId xmlns:a16="http://schemas.microsoft.com/office/drawing/2014/main" id="{85B0A937-BE37-82D0-C951-0209357A56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8698911"/>
              <a:ext cx="653896" cy="21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6" name="Picture 57">
              <a:extLst>
                <a:ext uri="{FF2B5EF4-FFF2-40B4-BE49-F238E27FC236}">
                  <a16:creationId xmlns:a16="http://schemas.microsoft.com/office/drawing/2014/main" id="{AAC1F162-EBBE-B35C-E9E8-1DBD26FBA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18" t="37891" r="15411" b="39175"/>
            <a:stretch>
              <a:fillRect/>
            </a:stretch>
          </p:blipFill>
          <p:spPr bwMode="auto">
            <a:xfrm>
              <a:off x="5506284" y="8640827"/>
              <a:ext cx="962342" cy="334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FA6BD5-111C-F41D-33A4-3E3B4ED53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933" y="8714510"/>
              <a:ext cx="1196780" cy="187468"/>
            </a:xfrm>
            <a:prstGeom prst="rect">
              <a:avLst/>
            </a:prstGeom>
          </p:spPr>
        </p:pic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F74E66-AE85-2197-6EC8-90D4DB482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371271"/>
              </p:ext>
            </p:extLst>
          </p:nvPr>
        </p:nvGraphicFramePr>
        <p:xfrm>
          <a:off x="228600" y="5715000"/>
          <a:ext cx="3505200" cy="29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600"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Aptos" panose="020B0004020202020204" pitchFamily="34" charset="0"/>
                        </a:rPr>
                        <a:t>Step 3: </a:t>
                      </a:r>
                      <a:r>
                        <a:rPr lang="en-US" sz="1100" dirty="0">
                          <a:latin typeface="Aptos" panose="020B0004020202020204" pitchFamily="34" charset="0"/>
                        </a:rPr>
                        <a:t>Pool Preparation</a:t>
                      </a:r>
                    </a:p>
                  </a:txBody>
                  <a:tcPr marT="0" marB="0" anchor="ctr">
                    <a:lnB w="38100" cmpd="sng">
                      <a:noFill/>
                    </a:lnB>
                    <a:solidFill>
                      <a:srgbClr val="3342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A03AE5E1-D105-FE61-759A-653DE85E8981}"/>
              </a:ext>
            </a:extLst>
          </p:cNvPr>
          <p:cNvGrpSpPr/>
          <p:nvPr/>
        </p:nvGrpSpPr>
        <p:grpSpPr>
          <a:xfrm>
            <a:off x="228600" y="2794454"/>
            <a:ext cx="3429000" cy="1439212"/>
            <a:chOff x="228600" y="2895600"/>
            <a:chExt cx="3429000" cy="1439212"/>
          </a:xfrm>
        </p:grpSpPr>
        <p:pic>
          <p:nvPicPr>
            <p:cNvPr id="3132" name="Picture 8">
              <a:extLst>
                <a:ext uri="{FF2B5EF4-FFF2-40B4-BE49-F238E27FC236}">
                  <a16:creationId xmlns:a16="http://schemas.microsoft.com/office/drawing/2014/main" id="{11AC3168-EEB7-D94E-F22A-51AF94F4A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"/>
            <a:stretch>
              <a:fillRect/>
            </a:stretch>
          </p:blipFill>
          <p:spPr bwMode="auto">
            <a:xfrm>
              <a:off x="1143000" y="2926832"/>
              <a:ext cx="2514600" cy="1407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0F76D9-82D3-4DA9-62C4-D41F8DB7EED0}"/>
                </a:ext>
              </a:extLst>
            </p:cNvPr>
            <p:cNvSpPr txBox="1"/>
            <p:nvPr/>
          </p:nvSpPr>
          <p:spPr>
            <a:xfrm>
              <a:off x="228600" y="2895600"/>
              <a:ext cx="838200" cy="507831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r>
                <a:rPr lang="en-US" sz="900" b="1" dirty="0">
                  <a:solidFill>
                    <a:srgbClr val="334251"/>
                  </a:solidFill>
                  <a:latin typeface="Aptos" panose="020B0004020202020204" pitchFamily="34" charset="0"/>
                </a:rPr>
                <a:t>1. </a:t>
              </a:r>
              <a:r>
                <a:rPr lang="en-US" sz="900" dirty="0">
                  <a:solidFill>
                    <a:srgbClr val="334251"/>
                  </a:solidFill>
                  <a:latin typeface="Aptos" panose="020B0004020202020204" pitchFamily="34" charset="0"/>
                </a:rPr>
                <a:t>Place all specimen on the tray.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7A0AD80-525F-E431-1AD5-CB0A78F45C17}"/>
              </a:ext>
            </a:extLst>
          </p:cNvPr>
          <p:cNvGrpSpPr/>
          <p:nvPr/>
        </p:nvGrpSpPr>
        <p:grpSpPr>
          <a:xfrm>
            <a:off x="228600" y="4267200"/>
            <a:ext cx="3505199" cy="1219200"/>
            <a:chOff x="228600" y="4267200"/>
            <a:chExt cx="3505199" cy="121920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7E5618F-AAFB-832A-BE3A-1BF34B7DEE54}"/>
                </a:ext>
              </a:extLst>
            </p:cNvPr>
            <p:cNvGrpSpPr/>
            <p:nvPr/>
          </p:nvGrpSpPr>
          <p:grpSpPr>
            <a:xfrm>
              <a:off x="258539" y="4679432"/>
              <a:ext cx="3475260" cy="806968"/>
              <a:chOff x="258539" y="4679432"/>
              <a:chExt cx="3475260" cy="806968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32F2E36-CF8B-1F93-3435-3253FCF1047A}"/>
                  </a:ext>
                </a:extLst>
              </p:cNvPr>
              <p:cNvGrpSpPr/>
              <p:nvPr/>
            </p:nvGrpSpPr>
            <p:grpSpPr>
              <a:xfrm>
                <a:off x="258539" y="4679432"/>
                <a:ext cx="587813" cy="806968"/>
                <a:chOff x="4365187" y="2362200"/>
                <a:chExt cx="587813" cy="806968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2D38503F-54D7-2FA8-098D-48D056427E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750" t="4514" b="12430"/>
                <a:stretch>
                  <a:fillRect/>
                </a:stretch>
              </p:blipFill>
              <p:spPr>
                <a:xfrm>
                  <a:off x="4441387" y="2470666"/>
                  <a:ext cx="511613" cy="698502"/>
                </a:xfrm>
                <a:prstGeom prst="rect">
                  <a:avLst/>
                </a:prstGeom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277A97A-590F-0171-9521-EA56E61EA2D5}"/>
                    </a:ext>
                  </a:extLst>
                </p:cNvPr>
                <p:cNvSpPr txBox="1"/>
                <p:nvPr/>
              </p:nvSpPr>
              <p:spPr>
                <a:xfrm>
                  <a:off x="4365187" y="2362200"/>
                  <a:ext cx="3048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>
                      <a:solidFill>
                        <a:srgbClr val="334251"/>
                      </a:solidFill>
                      <a:latin typeface="Aptos" panose="020B0004020202020204" pitchFamily="34" charset="0"/>
                    </a:rPr>
                    <a:t>A.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ADCB5BD2-B0AB-6989-9A0A-BC9A3CD66F87}"/>
                  </a:ext>
                </a:extLst>
              </p:cNvPr>
              <p:cNvGrpSpPr/>
              <p:nvPr/>
            </p:nvGrpSpPr>
            <p:grpSpPr>
              <a:xfrm>
                <a:off x="914400" y="4679432"/>
                <a:ext cx="677648" cy="806968"/>
                <a:chOff x="5105400" y="2362200"/>
                <a:chExt cx="677648" cy="806968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24E7DC64-9681-C2CB-253D-CF0DDD4C57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208" t="13195" b="21667"/>
                <a:stretch>
                  <a:fillRect/>
                </a:stretch>
              </p:blipFill>
              <p:spPr>
                <a:xfrm>
                  <a:off x="5105400" y="2470668"/>
                  <a:ext cx="677648" cy="698500"/>
                </a:xfrm>
                <a:prstGeom prst="rect">
                  <a:avLst/>
                </a:prstGeom>
              </p:spPr>
            </p:pic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8BB0D3D-7CF2-D540-8971-AB4D24044706}"/>
                    </a:ext>
                  </a:extLst>
                </p:cNvPr>
                <p:cNvSpPr txBox="1"/>
                <p:nvPr/>
              </p:nvSpPr>
              <p:spPr>
                <a:xfrm>
                  <a:off x="5105400" y="2362200"/>
                  <a:ext cx="3048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>
                      <a:solidFill>
                        <a:srgbClr val="334251"/>
                      </a:solidFill>
                      <a:latin typeface="Aptos" panose="020B0004020202020204" pitchFamily="34" charset="0"/>
                    </a:rPr>
                    <a:t>B.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3DD8C5E1-AA3E-B78B-09C2-FF39D801E72C}"/>
                  </a:ext>
                </a:extLst>
              </p:cNvPr>
              <p:cNvGrpSpPr/>
              <p:nvPr/>
            </p:nvGrpSpPr>
            <p:grpSpPr>
              <a:xfrm>
                <a:off x="1600200" y="4679432"/>
                <a:ext cx="685800" cy="806968"/>
                <a:chOff x="5943600" y="2362200"/>
                <a:chExt cx="685800" cy="806968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F19B7B9B-E563-2557-97A6-8382A75073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6000" y="2470669"/>
                  <a:ext cx="533400" cy="698499"/>
                </a:xfrm>
                <a:prstGeom prst="rect">
                  <a:avLst/>
                </a:prstGeom>
              </p:spPr>
            </p:pic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2EA57C2-780A-23A4-D9E0-47A1074443F8}"/>
                    </a:ext>
                  </a:extLst>
                </p:cNvPr>
                <p:cNvSpPr txBox="1"/>
                <p:nvPr/>
              </p:nvSpPr>
              <p:spPr>
                <a:xfrm>
                  <a:off x="5943600" y="2362200"/>
                  <a:ext cx="3048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>
                      <a:solidFill>
                        <a:srgbClr val="334251"/>
                      </a:solidFill>
                      <a:latin typeface="Aptos" panose="020B0004020202020204" pitchFamily="34" charset="0"/>
                    </a:rPr>
                    <a:t>C.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9868A941-AA9F-5C8B-8CE8-B31E343ED630}"/>
                  </a:ext>
                </a:extLst>
              </p:cNvPr>
              <p:cNvGrpSpPr/>
              <p:nvPr/>
            </p:nvGrpSpPr>
            <p:grpSpPr>
              <a:xfrm>
                <a:off x="2362200" y="4679432"/>
                <a:ext cx="677648" cy="806968"/>
                <a:chOff x="5105400" y="2362200"/>
                <a:chExt cx="677648" cy="806968"/>
              </a:xfrm>
            </p:grpSpPr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7354D455-24E2-DD7F-1B6A-9F2F4BD01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208" t="13195" b="21667"/>
                <a:stretch>
                  <a:fillRect/>
                </a:stretch>
              </p:blipFill>
              <p:spPr>
                <a:xfrm>
                  <a:off x="5105400" y="2470668"/>
                  <a:ext cx="677648" cy="698500"/>
                </a:xfrm>
                <a:prstGeom prst="rect">
                  <a:avLst/>
                </a:prstGeom>
              </p:spPr>
            </p:pic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86E82F0-6621-C47B-67D3-3AD849D61CD7}"/>
                    </a:ext>
                  </a:extLst>
                </p:cNvPr>
                <p:cNvSpPr txBox="1"/>
                <p:nvPr/>
              </p:nvSpPr>
              <p:spPr>
                <a:xfrm>
                  <a:off x="5105400" y="2362200"/>
                  <a:ext cx="3048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>
                      <a:solidFill>
                        <a:srgbClr val="334251"/>
                      </a:solidFill>
                      <a:latin typeface="Aptos" panose="020B0004020202020204" pitchFamily="34" charset="0"/>
                    </a:rPr>
                    <a:t>D.</a:t>
                  </a: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F9DEB0E-CA38-EA05-BCB4-5DBEB7627F7F}"/>
                  </a:ext>
                </a:extLst>
              </p:cNvPr>
              <p:cNvGrpSpPr/>
              <p:nvPr/>
            </p:nvGrpSpPr>
            <p:grpSpPr>
              <a:xfrm>
                <a:off x="3048000" y="4679432"/>
                <a:ext cx="685799" cy="806968"/>
                <a:chOff x="5943600" y="2362200"/>
                <a:chExt cx="685799" cy="806968"/>
              </a:xfrm>
            </p:grpSpPr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0A72E5B8-31C7-4FC1-AFE9-859FB49B85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096000" y="2470669"/>
                  <a:ext cx="533399" cy="698499"/>
                </a:xfrm>
                <a:prstGeom prst="rect">
                  <a:avLst/>
                </a:prstGeom>
              </p:spPr>
            </p:pic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7FB80C1-6A83-15B7-DD03-CF9521263AEF}"/>
                    </a:ext>
                  </a:extLst>
                </p:cNvPr>
                <p:cNvSpPr txBox="1"/>
                <p:nvPr/>
              </p:nvSpPr>
              <p:spPr>
                <a:xfrm>
                  <a:off x="5943600" y="2362200"/>
                  <a:ext cx="3048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>
                      <a:solidFill>
                        <a:srgbClr val="334251"/>
                      </a:solidFill>
                      <a:latin typeface="Aptos" panose="020B0004020202020204" pitchFamily="34" charset="0"/>
                    </a:rPr>
                    <a:t>E.</a:t>
                  </a:r>
                </a:p>
              </p:txBody>
            </p: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B36D8C-2693-F022-29F8-42D90175FD03}"/>
                </a:ext>
              </a:extLst>
            </p:cNvPr>
            <p:cNvSpPr txBox="1"/>
            <p:nvPr/>
          </p:nvSpPr>
          <p:spPr>
            <a:xfrm>
              <a:off x="228600" y="4267200"/>
              <a:ext cx="3429000" cy="369332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900" b="1" kern="1200" dirty="0">
                  <a:solidFill>
                    <a:srgbClr val="334251"/>
                  </a:solidFill>
                  <a:latin typeface="Aptos" panose="020B0004020202020204" pitchFamily="34" charset="0"/>
                  <a:ea typeface="+mn-ea"/>
                  <a:cs typeface="+mn-cs"/>
                </a:rPr>
                <a:t>2</a:t>
              </a:r>
              <a:r>
                <a:rPr lang="en-US" sz="900" kern="1200" dirty="0">
                  <a:solidFill>
                    <a:srgbClr val="334251"/>
                  </a:solidFill>
                  <a:latin typeface="Aptos" panose="020B0004020202020204" pitchFamily="34" charset="0"/>
                  <a:ea typeface="+mn-ea"/>
                  <a:cs typeface="+mn-cs"/>
                </a:rPr>
                <a:t>. Process each specimen with sample reagent according to routine LC-</a:t>
              </a:r>
              <a:r>
                <a:rPr lang="en-US" sz="900" kern="1200" dirty="0" err="1">
                  <a:solidFill>
                    <a:srgbClr val="334251"/>
                  </a:solidFill>
                  <a:latin typeface="Aptos" panose="020B0004020202020204" pitchFamily="34" charset="0"/>
                  <a:ea typeface="+mn-ea"/>
                  <a:cs typeface="+mn-cs"/>
                </a:rPr>
                <a:t>aNAAT</a:t>
              </a:r>
              <a:r>
                <a:rPr lang="en-US" sz="900" kern="1200" dirty="0">
                  <a:solidFill>
                    <a:srgbClr val="334251"/>
                  </a:solidFill>
                  <a:latin typeface="Aptos" panose="020B0004020202020204" pitchFamily="34" charset="0"/>
                  <a:ea typeface="+mn-ea"/>
                  <a:cs typeface="+mn-cs"/>
                </a:rPr>
                <a:t> procedures. Example:</a:t>
              </a:r>
              <a:endParaRPr lang="en-US" sz="900" dirty="0">
                <a:solidFill>
                  <a:srgbClr val="334251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14336" name="Group 14335">
            <a:extLst>
              <a:ext uri="{FF2B5EF4-FFF2-40B4-BE49-F238E27FC236}">
                <a16:creationId xmlns:a16="http://schemas.microsoft.com/office/drawing/2014/main" id="{20F28ABA-AFA4-C835-5C09-4F291B4CD089}"/>
              </a:ext>
            </a:extLst>
          </p:cNvPr>
          <p:cNvGrpSpPr/>
          <p:nvPr/>
        </p:nvGrpSpPr>
        <p:grpSpPr>
          <a:xfrm>
            <a:off x="228600" y="1600200"/>
            <a:ext cx="3429000" cy="723275"/>
            <a:chOff x="228600" y="1600200"/>
            <a:chExt cx="3429000" cy="72327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282D74D-73AF-789F-5543-620FB29B4A72}"/>
                </a:ext>
              </a:extLst>
            </p:cNvPr>
            <p:cNvSpPr txBox="1"/>
            <p:nvPr/>
          </p:nvSpPr>
          <p:spPr>
            <a:xfrm>
              <a:off x="228600" y="1600200"/>
              <a:ext cx="1676400" cy="72327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171450" indent="-171450">
                <a:spcAft>
                  <a:spcPts val="200"/>
                </a:spcAft>
                <a:buClr>
                  <a:srgbClr val="93D050"/>
                </a:buClr>
                <a:buSzPct val="110000"/>
                <a:buFont typeface="Wingdings" pitchFamily="2" charset="2"/>
                <a:buChar char="ü"/>
              </a:pPr>
              <a:r>
                <a:rPr lang="en-US" sz="900" dirty="0">
                  <a:solidFill>
                    <a:srgbClr val="334251"/>
                  </a:solidFill>
                  <a:latin typeface="Aptos" panose="020B0004020202020204" pitchFamily="34" charset="0"/>
                </a:rPr>
                <a:t>Sputum specimen (not saliva)</a:t>
              </a:r>
            </a:p>
            <a:p>
              <a:pPr marL="171450" indent="-171450">
                <a:spcAft>
                  <a:spcPts val="200"/>
                </a:spcAft>
                <a:buClr>
                  <a:srgbClr val="93D050"/>
                </a:buClr>
                <a:buSzPct val="110000"/>
                <a:buFont typeface="Wingdings" pitchFamily="2" charset="2"/>
                <a:buChar char="ü"/>
              </a:pPr>
              <a:r>
                <a:rPr lang="en-US" sz="900" dirty="0">
                  <a:solidFill>
                    <a:srgbClr val="334251"/>
                  </a:solidFill>
                  <a:latin typeface="Aptos" panose="020B0004020202020204" pitchFamily="34" charset="0"/>
                </a:rPr>
                <a:t>Minimum 1 mL of raw sputum</a:t>
              </a:r>
            </a:p>
            <a:p>
              <a:pPr marL="171450" indent="-171450">
                <a:spcAft>
                  <a:spcPts val="200"/>
                </a:spcAft>
                <a:buClr>
                  <a:srgbClr val="93D050"/>
                </a:buClr>
                <a:buSzPct val="110000"/>
                <a:buFont typeface="Wingdings" pitchFamily="2" charset="2"/>
                <a:buChar char="ü"/>
              </a:pPr>
              <a:r>
                <a:rPr lang="en-US" sz="900" dirty="0">
                  <a:solidFill>
                    <a:srgbClr val="334251"/>
                  </a:solidFill>
                  <a:latin typeface="Aptos" panose="020B0004020202020204" pitchFamily="34" charset="0"/>
                </a:rPr>
                <a:t>Adequate quality sample</a:t>
              </a:r>
            </a:p>
            <a:p>
              <a:pPr marL="171450" indent="-171450">
                <a:spcAft>
                  <a:spcPts val="200"/>
                </a:spcAft>
                <a:buClr>
                  <a:srgbClr val="93D050"/>
                </a:buClr>
                <a:buSzPct val="110000"/>
                <a:buFont typeface="Wingdings" pitchFamily="2" charset="2"/>
                <a:buChar char="ü"/>
              </a:pPr>
              <a:r>
                <a:rPr lang="en-US" sz="900" dirty="0">
                  <a:solidFill>
                    <a:srgbClr val="334251"/>
                  </a:solidFill>
                  <a:latin typeface="Aptos" panose="020B0004020202020204" pitchFamily="34" charset="0"/>
                </a:rPr>
                <a:t>Properly labelled specimen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A941B2-8FBB-E31C-212D-A6325EA40403}"/>
                </a:ext>
              </a:extLst>
            </p:cNvPr>
            <p:cNvSpPr txBox="1"/>
            <p:nvPr/>
          </p:nvSpPr>
          <p:spPr>
            <a:xfrm>
              <a:off x="2133600" y="1600200"/>
              <a:ext cx="1524000" cy="55912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sz="900" b="1" dirty="0">
                  <a:solidFill>
                    <a:srgbClr val="334251"/>
                  </a:solidFill>
                  <a:latin typeface="Aptos" panose="020B0004020202020204" pitchFamily="34" charset="0"/>
                </a:rPr>
                <a:t>Do </a:t>
              </a:r>
              <a:r>
                <a:rPr lang="en-US" sz="900" b="1" u="sng" dirty="0">
                  <a:solidFill>
                    <a:srgbClr val="334251"/>
                  </a:solidFill>
                  <a:latin typeface="Aptos" panose="020B0004020202020204" pitchFamily="34" charset="0"/>
                </a:rPr>
                <a:t>NOT</a:t>
              </a:r>
              <a:r>
                <a:rPr lang="en-US" sz="900" b="1" dirty="0">
                  <a:solidFill>
                    <a:srgbClr val="334251"/>
                  </a:solidFill>
                  <a:latin typeface="Aptos" panose="020B0004020202020204" pitchFamily="34" charset="0"/>
                </a:rPr>
                <a:t> pool specimen if:</a:t>
              </a:r>
            </a:p>
            <a:p>
              <a:pPr>
                <a:spcAft>
                  <a:spcPts val="200"/>
                </a:spcAft>
              </a:pPr>
              <a:r>
                <a:rPr lang="en-US" sz="900" dirty="0">
                  <a:solidFill>
                    <a:srgbClr val="334251"/>
                  </a:solidFill>
                  <a:latin typeface="Aptos" panose="020B0004020202020204" pitchFamily="34" charset="0"/>
                </a:rPr>
                <a:t>❌   Low volume (&lt; 1 mL)</a:t>
              </a:r>
            </a:p>
            <a:p>
              <a:pPr eaLnBrk="1" hangingPunct="1">
                <a:spcAft>
                  <a:spcPts val="200"/>
                </a:spcAft>
              </a:pPr>
              <a:r>
                <a:rPr lang="en-US" sz="900" dirty="0">
                  <a:solidFill>
                    <a:srgbClr val="334251"/>
                  </a:solidFill>
                  <a:latin typeface="Aptos" panose="020B0004020202020204" pitchFamily="34" charset="0"/>
                </a:rPr>
                <a:t>❌   Unsuitable for LC-</a:t>
              </a:r>
              <a:r>
                <a:rPr lang="en-US" sz="900" dirty="0" err="1">
                  <a:solidFill>
                    <a:srgbClr val="334251"/>
                  </a:solidFill>
                  <a:latin typeface="Aptos" panose="020B0004020202020204" pitchFamily="34" charset="0"/>
                </a:rPr>
                <a:t>aNAAT</a:t>
              </a:r>
              <a:endParaRPr lang="en-US" sz="900" dirty="0">
                <a:solidFill>
                  <a:srgbClr val="334251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994808F-14B4-F986-BAF5-0B36107C4BD2}"/>
              </a:ext>
            </a:extLst>
          </p:cNvPr>
          <p:cNvSpPr txBox="1"/>
          <p:nvPr/>
        </p:nvSpPr>
        <p:spPr>
          <a:xfrm>
            <a:off x="228600" y="6019800"/>
            <a:ext cx="3657600" cy="7232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99450" indent="-99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334251"/>
                </a:solidFill>
                <a:latin typeface="Aptos" panose="020B0004020202020204" pitchFamily="34" charset="0"/>
              </a:rPr>
              <a:t>Mix each processed specimen to re-</a:t>
            </a:r>
            <a:r>
              <a:rPr lang="en-US" sz="900" dirty="0" err="1">
                <a:solidFill>
                  <a:srgbClr val="334251"/>
                </a:solidFill>
                <a:latin typeface="Aptos" panose="020B0004020202020204" pitchFamily="34" charset="0"/>
              </a:rPr>
              <a:t>homogenise</a:t>
            </a:r>
            <a:r>
              <a:rPr lang="en-US" sz="900" dirty="0">
                <a:solidFill>
                  <a:srgbClr val="334251"/>
                </a:solidFill>
                <a:latin typeface="Aptos" panose="020B0004020202020204" pitchFamily="34" charset="0"/>
              </a:rPr>
              <a:t>.</a:t>
            </a:r>
          </a:p>
          <a:p>
            <a:pPr marL="99450" indent="-99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334251"/>
                </a:solidFill>
                <a:latin typeface="Aptos" panose="020B0004020202020204" pitchFamily="34" charset="0"/>
              </a:rPr>
              <a:t>Transfer equal aliquots from each specimen into a labelled pool tube.</a:t>
            </a:r>
          </a:p>
          <a:p>
            <a:pPr marL="99450" indent="-99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334251"/>
                </a:solidFill>
                <a:latin typeface="Aptos" panose="020B0004020202020204" pitchFamily="34" charset="0"/>
              </a:rPr>
              <a:t>Mix the pooled specimen gently.</a:t>
            </a:r>
          </a:p>
          <a:p>
            <a:pPr marL="99450" indent="-99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334251"/>
                </a:solidFill>
                <a:latin typeface="Aptos" panose="020B0004020202020204" pitchFamily="34" charset="0"/>
              </a:rPr>
              <a:t>Load pooled specimen into the molecular assay.</a:t>
            </a:r>
          </a:p>
        </p:txBody>
      </p:sp>
      <p:grpSp>
        <p:nvGrpSpPr>
          <p:cNvPr id="14337" name="Group 14336">
            <a:extLst>
              <a:ext uri="{FF2B5EF4-FFF2-40B4-BE49-F238E27FC236}">
                <a16:creationId xmlns:a16="http://schemas.microsoft.com/office/drawing/2014/main" id="{4E5A255D-7B1B-F8D0-A664-8C450530D6BB}"/>
              </a:ext>
            </a:extLst>
          </p:cNvPr>
          <p:cNvGrpSpPr/>
          <p:nvPr/>
        </p:nvGrpSpPr>
        <p:grpSpPr>
          <a:xfrm>
            <a:off x="228600" y="6820267"/>
            <a:ext cx="3429000" cy="1714133"/>
            <a:chOff x="228600" y="6705600"/>
            <a:chExt cx="3429000" cy="17141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399516E-5B31-CD63-D60C-D6D076838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000" y="6705600"/>
              <a:ext cx="2514600" cy="1714133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89C502-A10F-93DE-7A70-D896549C4DA6}"/>
                </a:ext>
              </a:extLst>
            </p:cNvPr>
            <p:cNvSpPr txBox="1"/>
            <p:nvPr/>
          </p:nvSpPr>
          <p:spPr>
            <a:xfrm>
              <a:off x="228600" y="6858000"/>
              <a:ext cx="914400" cy="415498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>
                <a:spcAft>
                  <a:spcPts val="0"/>
                </a:spcAft>
                <a:buNone/>
              </a:pPr>
              <a:r>
                <a:rPr lang="en-GB" sz="700" i="1" dirty="0">
                  <a:solidFill>
                    <a:srgbClr val="334251"/>
                  </a:solidFill>
                  <a:effectLst/>
                  <a:latin typeface="Aptos" panose="020B0004020202020204" pitchFamily="34" charset="0"/>
                </a:rPr>
                <a:t> Example of preparing a ~4 mL pool of four samples.</a:t>
              </a:r>
              <a:endParaRPr lang="en-GB" sz="700" dirty="0">
                <a:solidFill>
                  <a:srgbClr val="334251"/>
                </a:solidFill>
                <a:effectLst/>
                <a:latin typeface="Aptos" panose="020B0004020202020204" pitchFamily="34" charset="0"/>
              </a:endParaRPr>
            </a:p>
          </p:txBody>
        </p:sp>
      </p:grp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F1F9052A-9E62-917E-E0C7-A0D32A7E6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215543"/>
              </p:ext>
            </p:extLst>
          </p:nvPr>
        </p:nvGraphicFramePr>
        <p:xfrm>
          <a:off x="3962400" y="1307453"/>
          <a:ext cx="2664000" cy="2731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747"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Aptos" panose="020B0004020202020204" pitchFamily="34" charset="0"/>
                        </a:rPr>
                        <a:t>Step 4:</a:t>
                      </a:r>
                      <a:r>
                        <a:rPr lang="en-US" sz="1100" dirty="0">
                          <a:latin typeface="Aptos" panose="020B0004020202020204" pitchFamily="34" charset="0"/>
                        </a:rPr>
                        <a:t> Interpretation of Results</a:t>
                      </a:r>
                    </a:p>
                  </a:txBody>
                  <a:tcPr marT="45745" marB="45745">
                    <a:solidFill>
                      <a:srgbClr val="3342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22">
                <a:tc>
                  <a:txBody>
                    <a:bodyPr/>
                    <a:lstStyle/>
                    <a:p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If pooled result = MTB not detected:</a:t>
                      </a:r>
                      <a:endParaRPr lang="en-US" sz="900" kern="1200" dirty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900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→  All specimens are interpreted as negative</a:t>
                      </a:r>
                      <a:br>
                        <a:rPr lang="en-US" sz="900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900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→  No further testing is required</a:t>
                      </a:r>
                    </a:p>
                  </a:txBody>
                  <a:tcPr marT="45745" marB="45745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1378">
                <a:tc>
                  <a:txBody>
                    <a:bodyPr/>
                    <a:lstStyle/>
                    <a:p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If pooled result = MTB detected or trace:</a:t>
                      </a:r>
                      <a:endParaRPr lang="en-US" sz="900" kern="1200" dirty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108000" indent="-108000"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→  Perform individual testing for all             specimens in the pool</a:t>
                      </a:r>
                    </a:p>
                    <a:p>
                      <a:pPr marL="108000" indent="-108000">
                        <a:spcAft>
                          <a:spcPts val="400"/>
                        </a:spcAft>
                      </a:pPr>
                      <a:r>
                        <a:rPr lang="en-US" sz="900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→  Use remaining processed specimen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If pooled result = Error, invalid, or no result (non-valid): </a:t>
                      </a:r>
                      <a:r>
                        <a:rPr lang="en-US" sz="900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Follow the Laboratory procedure for non-valid results.</a:t>
                      </a:r>
                    </a:p>
                    <a:p>
                      <a:pPr marL="108000" indent="-108000"/>
                      <a:r>
                        <a:rPr lang="en-US" sz="900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→  Repeat pooled test if volume remains, OR</a:t>
                      </a:r>
                    </a:p>
                    <a:p>
                      <a:pPr marL="108000" indent="-108000">
                        <a:spcAft>
                          <a:spcPts val="400"/>
                        </a:spcAft>
                      </a:pPr>
                      <a:r>
                        <a:rPr lang="en-US" sz="900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→  Perform individual testing of all specimens in the pool.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Clinical decisions are based on the individual test results.</a:t>
                      </a:r>
                      <a:endParaRPr lang="en-US" sz="900" kern="1200" dirty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R="108000" marT="45745" marB="45745" anchor="ctr">
                    <a:solidFill>
                      <a:srgbClr val="DD02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43682178-8969-4A89-37EC-40B509554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009112"/>
              </p:ext>
            </p:extLst>
          </p:nvPr>
        </p:nvGraphicFramePr>
        <p:xfrm>
          <a:off x="3962401" y="6553200"/>
          <a:ext cx="2667000" cy="29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600"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Aptos" panose="020B0004020202020204" pitchFamily="34" charset="0"/>
                        </a:rPr>
                        <a:t>Step 5: </a:t>
                      </a:r>
                      <a:r>
                        <a:rPr lang="en-US" sz="1100" dirty="0">
                          <a:latin typeface="Aptos" panose="020B0004020202020204" pitchFamily="34" charset="0"/>
                        </a:rPr>
                        <a:t>Traceability</a:t>
                      </a:r>
                    </a:p>
                  </a:txBody>
                  <a:tcPr marL="90000" marT="0" marB="0" anchor="ctr">
                    <a:solidFill>
                      <a:srgbClr val="3342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98A108BE-60B4-D9F7-EF43-C9B4B354B8C7}"/>
              </a:ext>
            </a:extLst>
          </p:cNvPr>
          <p:cNvSpPr txBox="1"/>
          <p:nvPr/>
        </p:nvSpPr>
        <p:spPr>
          <a:xfrm>
            <a:off x="3962400" y="6845948"/>
            <a:ext cx="2667000" cy="55912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71450" lvl="0" indent="-171450" eaLnBrk="1" fontAlgn="auto" hangingPunct="1">
              <a:spcBef>
                <a:spcPts val="0"/>
              </a:spcBef>
              <a:spcAft>
                <a:spcPts val="200"/>
              </a:spcAft>
              <a:buClr>
                <a:srgbClr val="93D050"/>
              </a:buClr>
              <a:buSzPct val="110000"/>
              <a:buFont typeface="Wingdings" pitchFamily="2" charset="2"/>
              <a:buChar char="ü"/>
              <a:defRPr/>
            </a:pPr>
            <a:r>
              <a:rPr lang="en-US" sz="900" dirty="0">
                <a:solidFill>
                  <a:srgbClr val="334251"/>
                </a:solidFill>
                <a:latin typeface="Aptos" panose="020B0004020202020204" pitchFamily="34" charset="0"/>
              </a:rPr>
              <a:t>Assign Pool ID</a:t>
            </a: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200"/>
              </a:spcAft>
              <a:buClr>
                <a:srgbClr val="93D050"/>
              </a:buClr>
              <a:buSzPct val="110000"/>
              <a:buFont typeface="Wingdings" pitchFamily="2" charset="2"/>
              <a:buChar char="ü"/>
              <a:defRPr/>
            </a:pPr>
            <a:r>
              <a:rPr lang="en-US" sz="900" dirty="0">
                <a:solidFill>
                  <a:srgbClr val="334251"/>
                </a:solidFill>
                <a:latin typeface="Aptos" panose="020B0004020202020204" pitchFamily="34" charset="0"/>
              </a:rPr>
              <a:t>Record sample IDs in Pool</a:t>
            </a: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200"/>
              </a:spcAft>
              <a:buClr>
                <a:srgbClr val="93D050"/>
              </a:buClr>
              <a:buSzPct val="110000"/>
              <a:buFont typeface="Wingdings" pitchFamily="2" charset="2"/>
              <a:buChar char="ü"/>
              <a:defRPr/>
            </a:pPr>
            <a:r>
              <a:rPr lang="en-US" sz="900" dirty="0">
                <a:solidFill>
                  <a:srgbClr val="334251"/>
                </a:solidFill>
                <a:latin typeface="Aptos" panose="020B0004020202020204" pitchFamily="34" charset="0"/>
              </a:rPr>
              <a:t>Document in Lab Register</a:t>
            </a:r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DD860426-F9EA-A41B-38B0-A0F125E6D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433501"/>
              </p:ext>
            </p:extLst>
          </p:nvPr>
        </p:nvGraphicFramePr>
        <p:xfrm>
          <a:off x="3962400" y="7456822"/>
          <a:ext cx="2667000" cy="29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600"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Aptos" panose="020B0004020202020204" pitchFamily="34" charset="0"/>
                        </a:rPr>
                        <a:t>Step 6: </a:t>
                      </a:r>
                      <a:r>
                        <a:rPr lang="en-US" sz="1100" dirty="0">
                          <a:latin typeface="Aptos" panose="020B0004020202020204" pitchFamily="34" charset="0"/>
                        </a:rPr>
                        <a:t>Key Reminders</a:t>
                      </a:r>
                    </a:p>
                  </a:txBody>
                  <a:tcPr marL="90000" marT="0" marB="0" anchor="ctr">
                    <a:solidFill>
                      <a:srgbClr val="3342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04F76A67-8883-B7DB-B5A3-DC810C135062}"/>
              </a:ext>
            </a:extLst>
          </p:cNvPr>
          <p:cNvSpPr txBox="1"/>
          <p:nvPr/>
        </p:nvSpPr>
        <p:spPr>
          <a:xfrm>
            <a:off x="3962398" y="7749570"/>
            <a:ext cx="2667002" cy="78483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99450" lvl="0" indent="-99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334251"/>
                </a:solidFill>
                <a:latin typeface="Aptos" panose="020B0004020202020204" pitchFamily="34" charset="0"/>
              </a:rPr>
              <a:t>Do </a:t>
            </a:r>
            <a:r>
              <a:rPr lang="en-US" sz="900" b="1" u="sng" dirty="0">
                <a:solidFill>
                  <a:srgbClr val="334251"/>
                </a:solidFill>
                <a:latin typeface="Aptos" panose="020B0004020202020204" pitchFamily="34" charset="0"/>
              </a:rPr>
              <a:t>NOT</a:t>
            </a:r>
            <a:r>
              <a:rPr lang="en-US" sz="900" dirty="0">
                <a:solidFill>
                  <a:srgbClr val="334251"/>
                </a:solidFill>
                <a:latin typeface="Aptos" panose="020B0004020202020204" pitchFamily="34" charset="0"/>
              </a:rPr>
              <a:t> pool raw sputum</a:t>
            </a:r>
          </a:p>
          <a:p>
            <a:pPr marL="99450" lvl="0" indent="-99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334251"/>
                </a:solidFill>
                <a:latin typeface="Aptos" panose="020B0004020202020204" pitchFamily="34" charset="0"/>
              </a:rPr>
              <a:t>Use a </a:t>
            </a:r>
            <a:r>
              <a:rPr lang="en-US" sz="900" b="1" dirty="0">
                <a:solidFill>
                  <a:srgbClr val="334251"/>
                </a:solidFill>
                <a:latin typeface="Aptos" panose="020B0004020202020204" pitchFamily="34" charset="0"/>
              </a:rPr>
              <a:t>new pipette </a:t>
            </a:r>
            <a:r>
              <a:rPr lang="en-US" sz="900" dirty="0">
                <a:solidFill>
                  <a:srgbClr val="334251"/>
                </a:solidFill>
                <a:latin typeface="Aptos" panose="020B0004020202020204" pitchFamily="34" charset="0"/>
              </a:rPr>
              <a:t>for each specimen</a:t>
            </a:r>
          </a:p>
          <a:p>
            <a:pPr marL="99450" lvl="0" indent="-99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00" b="1" dirty="0">
                <a:solidFill>
                  <a:srgbClr val="334251"/>
                </a:solidFill>
                <a:latin typeface="Aptos" panose="020B0004020202020204" pitchFamily="34" charset="0"/>
              </a:rPr>
              <a:t>Label</a:t>
            </a:r>
            <a:r>
              <a:rPr lang="en-US" sz="900" dirty="0">
                <a:solidFill>
                  <a:srgbClr val="334251"/>
                </a:solidFill>
                <a:latin typeface="Aptos" panose="020B0004020202020204" pitchFamily="34" charset="0"/>
              </a:rPr>
              <a:t> pool ID clearly</a:t>
            </a:r>
          </a:p>
          <a:p>
            <a:pPr marL="99450" lvl="0" indent="-99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334251"/>
                </a:solidFill>
                <a:latin typeface="Aptos" panose="020B0004020202020204" pitchFamily="34" charset="0"/>
              </a:rPr>
              <a:t>Store processed samples </a:t>
            </a:r>
            <a:r>
              <a:rPr lang="en-US" sz="900" b="1" dirty="0">
                <a:solidFill>
                  <a:srgbClr val="334251"/>
                </a:solidFill>
                <a:latin typeface="Aptos" panose="020B0004020202020204" pitchFamily="34" charset="0"/>
              </a:rPr>
              <a:t>correctly</a:t>
            </a:r>
            <a:r>
              <a:rPr lang="en-US" sz="900" dirty="0">
                <a:solidFill>
                  <a:srgbClr val="334251"/>
                </a:solidFill>
                <a:latin typeface="Aptos" panose="020B0004020202020204" pitchFamily="34" charset="0"/>
              </a:rPr>
              <a:t> while awaiting results</a:t>
            </a:r>
          </a:p>
        </p:txBody>
      </p:sp>
      <p:grpSp>
        <p:nvGrpSpPr>
          <p:cNvPr id="14340" name="Group 14339">
            <a:extLst>
              <a:ext uri="{FF2B5EF4-FFF2-40B4-BE49-F238E27FC236}">
                <a16:creationId xmlns:a16="http://schemas.microsoft.com/office/drawing/2014/main" id="{1D36390C-C7E1-F61D-8B97-7E7758FA4223}"/>
              </a:ext>
            </a:extLst>
          </p:cNvPr>
          <p:cNvGrpSpPr/>
          <p:nvPr/>
        </p:nvGrpSpPr>
        <p:grpSpPr>
          <a:xfrm>
            <a:off x="6248400" y="1676400"/>
            <a:ext cx="304800" cy="838200"/>
            <a:chOff x="6248400" y="1676400"/>
            <a:chExt cx="304800" cy="838200"/>
          </a:xfrm>
        </p:grpSpPr>
        <p:pic>
          <p:nvPicPr>
            <p:cNvPr id="14338" name="Graphic 14337" descr="Close with solid fill">
              <a:extLst>
                <a:ext uri="{FF2B5EF4-FFF2-40B4-BE49-F238E27FC236}">
                  <a16:creationId xmlns:a16="http://schemas.microsoft.com/office/drawing/2014/main" id="{F33101D9-35E2-A19A-6CCF-2C4A714EC00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324600" y="1676400"/>
              <a:ext cx="228600" cy="228600"/>
            </a:xfrm>
            <a:prstGeom prst="rect">
              <a:avLst/>
            </a:prstGeom>
          </p:spPr>
        </p:pic>
        <p:pic>
          <p:nvPicPr>
            <p:cNvPr id="14339" name="Graphic 14338" descr="Magnifying glass with solid fill">
              <a:extLst>
                <a:ext uri="{FF2B5EF4-FFF2-40B4-BE49-F238E27FC236}">
                  <a16:creationId xmlns:a16="http://schemas.microsoft.com/office/drawing/2014/main" id="{EF7C7686-C0FA-4C8B-A0C0-E15559FDA1B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248400" y="220980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3820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3E9F2A594094186D99C290EEB5447" ma:contentTypeVersion="13" ma:contentTypeDescription="Create a new document." ma:contentTypeScope="" ma:versionID="7ea2c11329dcec744408ab537d8c8891">
  <xsd:schema xmlns:xsd="http://www.w3.org/2001/XMLSchema" xmlns:xs="http://www.w3.org/2001/XMLSchema" xmlns:p="http://schemas.microsoft.com/office/2006/metadata/properties" xmlns:ns2="9f503732-9902-4623-8c62-a6a80dac685d" xmlns:ns3="63fba9ad-cc62-4fa5-9a9c-2baef2b4a7d3" targetNamespace="http://schemas.microsoft.com/office/2006/metadata/properties" ma:root="true" ma:fieldsID="48c26daefca3f79953f0ddfd0745b07d" ns2:_="" ns3:_="">
    <xsd:import namespace="9f503732-9902-4623-8c62-a6a80dac685d"/>
    <xsd:import namespace="63fba9ad-cc62-4fa5-9a9c-2baef2b4a7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03732-9902-4623-8c62-a6a80dac68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e10342f-3527-4dcd-ac28-e59db492a8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ba9ad-cc62-4fa5-9a9c-2baef2b4a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6FC0EA-3044-4E13-91DD-54B73F1D2B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503732-9902-4623-8c62-a6a80dac685d"/>
    <ds:schemaRef ds:uri="63fba9ad-cc62-4fa5-9a9c-2baef2b4a7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99E28C-94DA-4D3F-962D-5D7CF86C81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293</Words>
  <Application>Microsoft Office PowerPoint</Application>
  <PresentationFormat>On-screen Show (4:3)</PresentationFormat>
  <Paragraphs>44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Gateway</dc:creator>
  <cp:lastModifiedBy>Heather Brocklehurst</cp:lastModifiedBy>
  <cp:revision>205</cp:revision>
  <dcterms:created xsi:type="dcterms:W3CDTF">2014-12-18T04:07:31Z</dcterms:created>
  <dcterms:modified xsi:type="dcterms:W3CDTF">2026-04-16T09:56:13Z</dcterms:modified>
</cp:coreProperties>
</file>