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4"/>
  </p:sldMasterIdLst>
  <p:notesMasterIdLst>
    <p:notesMasterId r:id="rId29"/>
  </p:notesMasterIdLst>
  <p:sldIdLst>
    <p:sldId id="343" r:id="rId5"/>
    <p:sldId id="358" r:id="rId6"/>
    <p:sldId id="359" r:id="rId7"/>
    <p:sldId id="360" r:id="rId8"/>
    <p:sldId id="357" r:id="rId9"/>
    <p:sldId id="363" r:id="rId10"/>
    <p:sldId id="257" r:id="rId11"/>
    <p:sldId id="351" r:id="rId12"/>
    <p:sldId id="362" r:id="rId13"/>
    <p:sldId id="355" r:id="rId14"/>
    <p:sldId id="354" r:id="rId15"/>
    <p:sldId id="353" r:id="rId16"/>
    <p:sldId id="350" r:id="rId17"/>
    <p:sldId id="344" r:id="rId18"/>
    <p:sldId id="352" r:id="rId19"/>
    <p:sldId id="349" r:id="rId20"/>
    <p:sldId id="365" r:id="rId21"/>
    <p:sldId id="348" r:id="rId22"/>
    <p:sldId id="347" r:id="rId23"/>
    <p:sldId id="364" r:id="rId24"/>
    <p:sldId id="346" r:id="rId25"/>
    <p:sldId id="345" r:id="rId26"/>
    <p:sldId id="361" r:id="rId27"/>
    <p:sldId id="36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EF451B-3AA6-D2AA-B3B2-57982989F785}" name="Jude Jones" initials="JJ" userId="S::Jude.Jones@lstmed.ac.uk::3d5d3aac-bfdb-41d8-95be-ebe9623f7467" providerId="AD"/>
  <p188:author id="{E360E139-E640-9B6F-7B84-AF66C316B49E}" name="Bertie Squire" initials="BS" userId="S::bertie.squire@lstmed.ac.uk::b4078a58-08d4-4841-997d-b8579c5a738a" providerId="AD"/>
  <p188:author id="{EAB30F54-7BA9-D36A-70B9-B9DA4A301F89}" name="FALZON Dennis" initials="FD" userId="FALZON Dennis" providerId="None"/>
  <p188:author id="{A286A466-2065-D1E3-DF9F-A93EB688ACCA}" name="Heather Brocklehurst" initials="HB" userId="S::heather@hbgraphicdesign.co.uk::220dd802-19a0-4a7f-82cc-eeed6b82a6ba" providerId="AD"/>
  <p188:author id="{5F87496A-5AE9-1097-B47F-9AAB0FED178E}" name="Vibol Iem" initials="VI" userId="S::Vibol.Iem@lstmed.ac.uk::a65ff482-67fb-4f80-bdc9-9c88134f13fd" providerId="AD"/>
  <p188:author id="{1836A5C5-5BB7-236D-F9FB-CC761272BA66}" name="Jude Jones" initials="JJ" userId="S::jude.jones@lstmed.ac.uk::3d5d3aac-bfdb-41d8-95be-ebe9623f7467" providerId="AD"/>
  <p188:author id="{F1E1B9D9-3C99-19EE-83C2-1B02582DB98B}" name="Rachel Byrne" initials="RB" userId="S::Rachel.Byrne@lstmed.ac.uk::cbc88718-6a62-411f-a8dc-2360f2910235" providerId="AD"/>
  <p188:author id="{80B612E2-3ABD-7272-85A8-31ED7ED481B2}" name="Caroline Hercod" initials="CH" userId="S::caroline.hercod@lstmed.ac.uk::93b06cce-3bec-4445-9d42-879d3faf0c63" providerId="AD"/>
  <p188:author id="{FF6488E2-AB4B-2B04-C7E5-C8A48222EEE2}" name="Bertie Squire" initials="BS" userId="S::Bertie.Squire@lstmed.ac.uk::b4078a58-08d4-4841-997d-b8579c5a738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251"/>
    <a:srgbClr val="E1E3E6"/>
    <a:srgbClr val="DD022F"/>
    <a:srgbClr val="09BAA5"/>
    <a:srgbClr val="DB7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4B550B-9D77-F711-B52C-1D9B98C5B9F6}" v="7" dt="2026-04-13T12:35:03.5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55" autoAdjust="0"/>
    <p:restoredTop sz="90133" autoAdjust="0"/>
  </p:normalViewPr>
  <p:slideViewPr>
    <p:cSldViewPr snapToGrid="0">
      <p:cViewPr varScale="1">
        <p:scale>
          <a:sx n="138" d="100"/>
          <a:sy n="138" d="100"/>
        </p:scale>
        <p:origin x="208" y="1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48AFD-DE5B-42D3-B9C2-62694783620D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8EE52-87D8-4220-9044-9FDA34A65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107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8EE52-87D8-4220-9044-9FDA34A658B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55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8EE52-87D8-4220-9044-9FDA34A658B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166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7BB86A-6392-A804-6499-D84307F189C0}"/>
              </a:ext>
            </a:extLst>
          </p:cNvPr>
          <p:cNvSpPr/>
          <p:nvPr userDrawn="1"/>
        </p:nvSpPr>
        <p:spPr>
          <a:xfrm>
            <a:off x="0" y="0"/>
            <a:ext cx="12192000" cy="1767840"/>
          </a:xfrm>
          <a:prstGeom prst="rect">
            <a:avLst/>
          </a:prstGeom>
          <a:solidFill>
            <a:srgbClr val="3342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BBA3EE-F418-31F1-FF7D-84423A20C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0" y="365761"/>
            <a:ext cx="3362363" cy="1058522"/>
          </a:xfrm>
          <a:prstGeom prst="rect">
            <a:avLst/>
          </a:prstGeom>
        </p:spPr>
      </p:pic>
      <p:sp>
        <p:nvSpPr>
          <p:cNvPr id="9" name="Round Same-side Corner of Rectangle 8">
            <a:extLst>
              <a:ext uri="{FF2B5EF4-FFF2-40B4-BE49-F238E27FC236}">
                <a16:creationId xmlns:a16="http://schemas.microsoft.com/office/drawing/2014/main" id="{A7774D89-1BEE-A5A2-5F46-283229FD1CDA}"/>
              </a:ext>
            </a:extLst>
          </p:cNvPr>
          <p:cNvSpPr>
            <a:spLocks/>
          </p:cNvSpPr>
          <p:nvPr userDrawn="1"/>
        </p:nvSpPr>
        <p:spPr>
          <a:xfrm>
            <a:off x="0" y="1737361"/>
            <a:ext cx="12192000" cy="111759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rgbClr val="09BAA5"/>
              </a:gs>
              <a:gs pos="100000">
                <a:srgbClr val="DB7209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endParaRPr lang="lo-LA" altLang="en-US" sz="1200" dirty="0">
              <a:solidFill>
                <a:schemeClr val="bg1"/>
              </a:solidFill>
              <a:latin typeface="Aptos" panose="020B0004020202020204" pitchFamily="34" charset="0"/>
              <a:cs typeface="Saysettha OT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D1B09A-BB34-896B-23F4-712962C651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78" y="2275840"/>
            <a:ext cx="8433844" cy="417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8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3ABC7-6D8E-2C2F-3790-166994B6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024687-A72C-D51E-8B31-36836261E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B06CB-C506-D3EC-AE66-8F6158805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94FE-B6BB-46D7-ABB4-5CD6EC956B42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94B40-07FF-92C1-5B96-824A3F87D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BAF42-2808-AB9F-A413-42C977B8B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4516-DE0F-4160-BFDC-622D0E13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1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2C0401-5448-F060-B64E-B5EE5810B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463A1-6A03-A7B9-728A-8D4EC9590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C372F-88CE-E7D6-998B-341365FBC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94FE-B6BB-46D7-ABB4-5CD6EC956B42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C919E-D9C6-ACB2-6546-BE09D2A1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1FF2-ECEA-0FC6-B126-BAF474B8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4516-DE0F-4160-BFDC-622D0E13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5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719A5-2B93-35E9-00D2-AADD00B8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EEE23-A3D1-947B-F9D5-A1EB3D46E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4C29D-9388-7F65-C929-DFF436A1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94FE-B6BB-46D7-ABB4-5CD6EC956B42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1BB49-66E7-DF99-68F6-8BAD6B4AA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FA969-1570-1643-4BEB-2C059393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4516-DE0F-4160-BFDC-622D0E13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0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33EC3-25CB-B06F-A3A9-8829FF3CB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FB4B8-24A3-17FF-1BCB-8DA5010A8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DDA86-A2B7-4CDB-670D-0631E272F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94FE-B6BB-46D7-ABB4-5CD6EC956B42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C2CAA-4C67-05E4-2BA7-630999D57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54113-8016-8285-C0DE-A7ED117D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4516-DE0F-4160-BFDC-622D0E13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F932E-0122-E080-698A-760F4ACD4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75938-F9EB-95DC-CA77-A66779739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A7A84-3B35-D148-C060-42FC7F83F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CCC54-5F48-E200-C204-048772A85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94FE-B6BB-46D7-ABB4-5CD6EC956B42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FE4B1-A764-AABC-10C5-607BF19F0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5AD75-2FDC-CDA4-9486-F36567C2C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4516-DE0F-4160-BFDC-622D0E13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2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2AAE1-B5F0-D5A5-C59C-FAA317EE2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A9B6A-4A1A-0167-2424-F1AA9F6AC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C0B67-A14B-8F31-D7AD-4E20BC258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7CEA44-8B2E-D883-F455-05EFDA39A5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F872FB-A268-D86E-231D-837A80805B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16D15F-7603-6E2B-83D4-7B3C71D62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94FE-B6BB-46D7-ABB4-5CD6EC956B42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2EB546-924B-7092-148C-0CEDC2614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90A844-A6FE-4148-9841-C7D607750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4516-DE0F-4160-BFDC-622D0E13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8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F7B79-DB18-5B61-29DA-EA94A7995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B50320-428F-6415-B78E-05FBCB60E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94FE-B6BB-46D7-ABB4-5CD6EC956B42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910B1-81B5-84B4-1213-5D2E9719A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1E9B5-EADF-D89D-FE92-3AAC0FE26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4516-DE0F-4160-BFDC-622D0E13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65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4BCAC2-8EDA-1D5D-1BB2-1712C3F12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94FE-B6BB-46D7-ABB4-5CD6EC956B42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42CAC-6F1E-C55D-60A7-EFEA0B5E3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F5D0F-C9EF-275F-4E5C-7D7AFD63C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4516-DE0F-4160-BFDC-622D0E13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CCEE4-0221-CF4C-DAC0-A4AE6CDD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6815F-4C3B-0C46-D036-0B14BF59C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515B65-70B1-7C33-ED12-D6BCB2DCC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3BE80-B48E-E337-AFC6-36F33A97C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94FE-B6BB-46D7-ABB4-5CD6EC956B42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BE4C3-F4E0-CA81-C4AD-8D0C89F99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FF17D-7EEB-7FC2-A2CD-911AF222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4516-DE0F-4160-BFDC-622D0E13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6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76692-CD9C-5D22-1BD4-7030BB36E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83927-D0EC-A3F5-CE6C-7BF3B0F371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8F5AAC-4CDF-41F2-E012-6C4B59517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BE9D7-AC09-7F5D-C1FE-C64D23D63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94FE-B6BB-46D7-ABB4-5CD6EC956B42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8802B-96DC-4F2B-95C1-23429F06E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65FFE0-1FC3-6FCE-E939-D7A523AC6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4516-DE0F-4160-BFDC-622D0E13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2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1F012B-64E4-6823-D268-8C7DFA2E5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A0EAA-9244-B25A-95CE-C8C88D0EA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93516-8A6B-0691-6097-8F304C215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294FE-B6BB-46D7-ABB4-5CD6EC956B42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0CFCF-502E-51A7-0885-5797C1EB9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40E74-4B59-6AC7-4AD0-9E876198D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E4516-DE0F-4160-BFDC-622D0E13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hyperlink" Target="http://www.lstmed.ac.uk/start4all/acknowledgements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425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FA9F4C-C3D2-E119-B103-ADC1C0BBF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76BABD7-3AA9-222D-FAA7-B9C8F01AE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" t="17447" r="5273" b="16720"/>
          <a:stretch>
            <a:fillRect/>
          </a:stretch>
        </p:blipFill>
        <p:spPr>
          <a:xfrm>
            <a:off x="645892" y="389744"/>
            <a:ext cx="9127693" cy="4534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752AEB-B14F-C867-42AE-29BC6A209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" b="157"/>
          <a:stretch/>
        </p:blipFill>
        <p:spPr>
          <a:xfrm>
            <a:off x="9676151" y="4691466"/>
            <a:ext cx="1864199" cy="1461992"/>
          </a:xfrm>
          <a:prstGeom prst="rect">
            <a:avLst/>
          </a:prstGeom>
        </p:spPr>
      </p:pic>
      <p:sp>
        <p:nvSpPr>
          <p:cNvPr id="14" name="Round Same-side Corner of Rectangle 13">
            <a:extLst>
              <a:ext uri="{FF2B5EF4-FFF2-40B4-BE49-F238E27FC236}">
                <a16:creationId xmlns:a16="http://schemas.microsoft.com/office/drawing/2014/main" id="{7991D1F0-FCC2-CA9E-9A20-F80A3BB5E25C}"/>
              </a:ext>
            </a:extLst>
          </p:cNvPr>
          <p:cNvSpPr>
            <a:spLocks/>
          </p:cNvSpPr>
          <p:nvPr/>
        </p:nvSpPr>
        <p:spPr>
          <a:xfrm>
            <a:off x="0" y="6583681"/>
            <a:ext cx="12192000" cy="274319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rgbClr val="09BAA5"/>
              </a:gs>
              <a:gs pos="100000">
                <a:srgbClr val="DB7209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endParaRPr lang="lo-LA" altLang="en-US" sz="1200" dirty="0">
              <a:solidFill>
                <a:schemeClr val="bg1"/>
              </a:solidFill>
              <a:latin typeface="Aptos" panose="020B0004020202020204" pitchFamily="34" charset="0"/>
              <a:cs typeface="Saysettha OT" pitchFamily="34" charset="-34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F26929C-1588-0E4F-BD2E-4D52C59E0B27}"/>
              </a:ext>
            </a:extLst>
          </p:cNvPr>
          <p:cNvSpPr txBox="1">
            <a:spLocks/>
          </p:cNvSpPr>
          <p:nvPr/>
        </p:nvSpPr>
        <p:spPr>
          <a:xfrm>
            <a:off x="622091" y="4594485"/>
            <a:ext cx="8829206" cy="17095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Calibri Light"/>
                <a:cs typeface="Archivo" pitchFamily="2" charset="0"/>
              </a:rPr>
              <a:t>Pooled sputum testing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9BAA5"/>
                </a:solidFill>
                <a:effectLst/>
                <a:uLnTx/>
                <a:uFillTx/>
                <a:latin typeface="Aptos" panose="020B0004020202020204" pitchFamily="34" charset="0"/>
                <a:ea typeface="Calibri Light"/>
                <a:cs typeface="Archivo" pitchFamily="2" charset="0"/>
              </a:rPr>
              <a:t>for Tuberculosis diagnosis</a:t>
            </a:r>
          </a:p>
        </p:txBody>
      </p:sp>
    </p:spTree>
    <p:extLst>
      <p:ext uri="{BB962C8B-B14F-4D97-AF65-F5344CB8AC3E}">
        <p14:creationId xmlns:p14="http://schemas.microsoft.com/office/powerpoint/2010/main" val="1221033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0D379-C3D8-7F2F-820E-290FC2901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92959-4DAE-4F0D-DF41-2633C20E24EC}"/>
              </a:ext>
            </a:extLst>
          </p:cNvPr>
          <p:cNvSpPr txBox="1">
            <a:spLocks/>
          </p:cNvSpPr>
          <p:nvPr/>
        </p:nvSpPr>
        <p:spPr>
          <a:xfrm>
            <a:off x="629920" y="985520"/>
            <a:ext cx="7000240" cy="4775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4200" b="1" dirty="0">
                <a:solidFill>
                  <a:schemeClr val="bg1"/>
                </a:solidFill>
                <a:latin typeface="Aptos" panose="020B0004020202020204" pitchFamily="34" charset="0"/>
              </a:rPr>
              <a:t>Preparing Samples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4B25936-853F-520C-13D5-9E55C7FF796D}"/>
              </a:ext>
            </a:extLst>
          </p:cNvPr>
          <p:cNvSpPr txBox="1">
            <a:spLocks/>
          </p:cNvSpPr>
          <p:nvPr/>
        </p:nvSpPr>
        <p:spPr>
          <a:xfrm>
            <a:off x="629919" y="2265681"/>
            <a:ext cx="10641819" cy="864381"/>
          </a:xfrm>
          <a:prstGeom prst="rect">
            <a:avLst/>
          </a:prstGeom>
        </p:spPr>
        <p:txBody>
          <a:bodyPr vert="horz" lIns="91440" tIns="45720" rIns="9000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Process specimen with sample reagent according to manufacturer’s instructions:</a:t>
            </a:r>
            <a:endParaRPr lang="en-GB" sz="2600" b="1" dirty="0">
              <a:solidFill>
                <a:srgbClr val="334251"/>
              </a:solidFill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2600" b="1" dirty="0">
              <a:solidFill>
                <a:srgbClr val="334251"/>
              </a:solidFill>
              <a:latin typeface="Aptos" panose="020B00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600" b="1" dirty="0">
              <a:solidFill>
                <a:srgbClr val="334251"/>
              </a:solidFill>
              <a:latin typeface="Aptos" panose="020B00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0E5F17-D065-A4A6-EBD6-7B35A2217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t="4514" b="12430"/>
          <a:stretch>
            <a:fillRect/>
          </a:stretch>
        </p:blipFill>
        <p:spPr>
          <a:xfrm>
            <a:off x="729998" y="3700176"/>
            <a:ext cx="1492189" cy="203727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0825CBF-C11C-8CF0-889C-6223B1976643}"/>
              </a:ext>
            </a:extLst>
          </p:cNvPr>
          <p:cNvSpPr txBox="1"/>
          <p:nvPr/>
        </p:nvSpPr>
        <p:spPr>
          <a:xfrm>
            <a:off x="635374" y="3560340"/>
            <a:ext cx="4067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334251"/>
                </a:solidFill>
                <a:latin typeface="Aptos" panose="020B0004020202020204" pitchFamily="34" charset="0"/>
              </a:rPr>
              <a:t>A.</a:t>
            </a:r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5271F4F-60CB-1438-41C4-1EBEAED55A63}"/>
              </a:ext>
            </a:extLst>
          </p:cNvPr>
          <p:cNvGrpSpPr/>
          <p:nvPr/>
        </p:nvGrpSpPr>
        <p:grpSpPr>
          <a:xfrm>
            <a:off x="2680888" y="3560340"/>
            <a:ext cx="2132849" cy="2585176"/>
            <a:chOff x="2685630" y="3560340"/>
            <a:chExt cx="2132849" cy="258517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A05299-B571-3AA8-58A0-5CF71A57BA56}"/>
                </a:ext>
              </a:extLst>
            </p:cNvPr>
            <p:cNvSpPr txBox="1"/>
            <p:nvPr/>
          </p:nvSpPr>
          <p:spPr>
            <a:xfrm>
              <a:off x="3028818" y="5791573"/>
              <a:ext cx="150278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>
                  <a:solidFill>
                    <a:srgbClr val="334251"/>
                  </a:solidFill>
                  <a:latin typeface="Aptos" panose="020B0004020202020204" pitchFamily="34" charset="0"/>
                </a:rPr>
                <a:t>10-20 times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2C77D1A-009D-BF5E-6CA6-056789F3B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07" b="15640"/>
            <a:stretch>
              <a:fillRect/>
            </a:stretch>
          </p:blipFill>
          <p:spPr>
            <a:xfrm>
              <a:off x="2685630" y="3610547"/>
              <a:ext cx="2132849" cy="2292368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E29FFB8-BF59-9D41-21A1-08EA48E5ED1A}"/>
                </a:ext>
              </a:extLst>
            </p:cNvPr>
            <p:cNvSpPr txBox="1"/>
            <p:nvPr/>
          </p:nvSpPr>
          <p:spPr>
            <a:xfrm>
              <a:off x="2764487" y="3560340"/>
              <a:ext cx="40677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800" dirty="0">
                  <a:solidFill>
                    <a:srgbClr val="334251"/>
                  </a:solidFill>
                  <a:latin typeface="Aptos" panose="020B0004020202020204" pitchFamily="34" charset="0"/>
                </a:rPr>
                <a:t>B.</a:t>
              </a:r>
              <a:endParaRPr lang="en-US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3A8B7D6-9E9D-2BC7-C65C-3F0AEC61F39A}"/>
              </a:ext>
            </a:extLst>
          </p:cNvPr>
          <p:cNvGrpSpPr/>
          <p:nvPr/>
        </p:nvGrpSpPr>
        <p:grpSpPr>
          <a:xfrm>
            <a:off x="5252266" y="3560340"/>
            <a:ext cx="1662883" cy="2177110"/>
            <a:chOff x="5178240" y="3560340"/>
            <a:chExt cx="1662883" cy="217711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9E1E341-84EC-A2D6-CD1E-CFBC09A60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5388" y="3700180"/>
              <a:ext cx="1555735" cy="203727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7AC1EEF-131E-CF97-63ED-38639C43ECF4}"/>
                </a:ext>
              </a:extLst>
            </p:cNvPr>
            <p:cNvSpPr txBox="1"/>
            <p:nvPr/>
          </p:nvSpPr>
          <p:spPr>
            <a:xfrm>
              <a:off x="5178240" y="3560340"/>
              <a:ext cx="40677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800" dirty="0">
                  <a:solidFill>
                    <a:srgbClr val="334251"/>
                  </a:solidFill>
                  <a:latin typeface="Aptos" panose="020B0004020202020204" pitchFamily="34" charset="0"/>
                </a:rPr>
                <a:t>C.</a:t>
              </a:r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90F895A-B4B4-4828-4048-92C2EEFC52F3}"/>
              </a:ext>
            </a:extLst>
          </p:cNvPr>
          <p:cNvGrpSpPr/>
          <p:nvPr/>
        </p:nvGrpSpPr>
        <p:grpSpPr>
          <a:xfrm>
            <a:off x="9945227" y="3560340"/>
            <a:ext cx="1664427" cy="2181593"/>
            <a:chOff x="9945227" y="3560340"/>
            <a:chExt cx="1664427" cy="2181593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68ED622-2B2F-697E-43A0-A9A015C7F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53922" y="3704665"/>
              <a:ext cx="1555732" cy="2037268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1642984-C13F-FCED-73DD-6103C9433138}"/>
                </a:ext>
              </a:extLst>
            </p:cNvPr>
            <p:cNvSpPr txBox="1"/>
            <p:nvPr/>
          </p:nvSpPr>
          <p:spPr>
            <a:xfrm>
              <a:off x="9945227" y="3560340"/>
              <a:ext cx="40677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800" dirty="0">
                  <a:solidFill>
                    <a:srgbClr val="334251"/>
                  </a:solidFill>
                  <a:latin typeface="Aptos" panose="020B0004020202020204" pitchFamily="34" charset="0"/>
                </a:rPr>
                <a:t>E.</a:t>
              </a:r>
              <a:endParaRPr lang="en-US" dirty="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60D8FA74-9123-1CC5-B234-E351DAB77760}"/>
              </a:ext>
            </a:extLst>
          </p:cNvPr>
          <p:cNvSpPr txBox="1"/>
          <p:nvPr/>
        </p:nvSpPr>
        <p:spPr>
          <a:xfrm>
            <a:off x="7726330" y="5789332"/>
            <a:ext cx="150278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rgbClr val="334251"/>
                </a:solidFill>
                <a:latin typeface="Aptos" panose="020B0004020202020204" pitchFamily="34" charset="0"/>
              </a:rPr>
              <a:t>10-20 times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83B32935-BAA4-2722-C032-26210CE9B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7" b="15640"/>
          <a:stretch>
            <a:fillRect/>
          </a:stretch>
        </p:blipFill>
        <p:spPr>
          <a:xfrm>
            <a:off x="7373850" y="3608306"/>
            <a:ext cx="2132849" cy="229236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F2325C38-AF4B-245B-AC6B-BA03FC66A928}"/>
              </a:ext>
            </a:extLst>
          </p:cNvPr>
          <p:cNvSpPr txBox="1"/>
          <p:nvPr/>
        </p:nvSpPr>
        <p:spPr>
          <a:xfrm>
            <a:off x="7448552" y="3558099"/>
            <a:ext cx="4067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334251"/>
                </a:solidFill>
                <a:latin typeface="Aptos" panose="020B0004020202020204" pitchFamily="34" charset="0"/>
              </a:rPr>
              <a:t>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139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E1A68-6136-CDC6-BF8A-963F13A29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F4581-73ED-FEEE-D3D2-5303591E21CB}"/>
              </a:ext>
            </a:extLst>
          </p:cNvPr>
          <p:cNvSpPr txBox="1">
            <a:spLocks/>
          </p:cNvSpPr>
          <p:nvPr/>
        </p:nvSpPr>
        <p:spPr>
          <a:xfrm>
            <a:off x="629920" y="985520"/>
            <a:ext cx="7000240" cy="4775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4200" b="1" dirty="0">
                <a:solidFill>
                  <a:schemeClr val="bg1"/>
                </a:solidFill>
                <a:latin typeface="Aptos" panose="020B0004020202020204" pitchFamily="34" charset="0"/>
              </a:rPr>
              <a:t>Forming the Pool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9A4058-9BC4-F729-DD14-9661F72EAB81}"/>
              </a:ext>
            </a:extLst>
          </p:cNvPr>
          <p:cNvSpPr txBox="1">
            <a:spLocks/>
          </p:cNvSpPr>
          <p:nvPr/>
        </p:nvSpPr>
        <p:spPr>
          <a:xfrm>
            <a:off x="629920" y="2265681"/>
            <a:ext cx="5238729" cy="38353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Label pool container</a:t>
            </a:r>
          </a:p>
          <a:p>
            <a:pPr>
              <a:lnSpc>
                <a:spcPct val="100000"/>
              </a:lnSpc>
            </a:pP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Mix the specimen-reagent mixture briefly to re-homogenise</a:t>
            </a:r>
          </a:p>
          <a:p>
            <a:pPr>
              <a:lnSpc>
                <a:spcPct val="100000"/>
              </a:lnSpc>
            </a:pP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Transfer an equal aliquot using a new sterile pipette or pipette tip</a:t>
            </a:r>
          </a:p>
          <a:p>
            <a:pPr>
              <a:lnSpc>
                <a:spcPct val="100000"/>
              </a:lnSpc>
            </a:pP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Combine aliquots into the pool container</a:t>
            </a:r>
          </a:p>
          <a:p>
            <a:pPr>
              <a:lnSpc>
                <a:spcPct val="100000"/>
              </a:lnSpc>
            </a:pP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Mix pooled sample</a:t>
            </a:r>
          </a:p>
          <a:p>
            <a:pPr>
              <a:lnSpc>
                <a:spcPct val="100000"/>
              </a:lnSpc>
            </a:pPr>
            <a:endParaRPr lang="en-GB" sz="2600" dirty="0">
              <a:solidFill>
                <a:srgbClr val="334251"/>
              </a:solidFill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2600" b="1" dirty="0">
              <a:solidFill>
                <a:srgbClr val="334251"/>
              </a:solidFill>
              <a:latin typeface="Aptos" panose="020B00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0C5355-1BD5-5879-5CE3-44EAF3148774}"/>
              </a:ext>
            </a:extLst>
          </p:cNvPr>
          <p:cNvGrpSpPr/>
          <p:nvPr/>
        </p:nvGrpSpPr>
        <p:grpSpPr>
          <a:xfrm>
            <a:off x="5936325" y="2290067"/>
            <a:ext cx="5801194" cy="4227383"/>
            <a:chOff x="5936325" y="2426256"/>
            <a:chExt cx="5801194" cy="422738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67228AE-7EE3-9F6D-2213-494C14400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36325" y="2426256"/>
              <a:ext cx="5801194" cy="395451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5EF496A-4D90-FFED-CD3B-979EFB89E4E6}"/>
                </a:ext>
              </a:extLst>
            </p:cNvPr>
            <p:cNvSpPr txBox="1"/>
            <p:nvPr/>
          </p:nvSpPr>
          <p:spPr>
            <a:xfrm>
              <a:off x="7015417" y="6376640"/>
              <a:ext cx="364301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428"/>
                </a:spcAft>
                <a:buNone/>
              </a:pPr>
              <a:r>
                <a:rPr lang="en-GB" sz="1200" i="1" dirty="0">
                  <a:solidFill>
                    <a:srgbClr val="334251"/>
                  </a:solidFill>
                  <a:effectLst/>
                  <a:latin typeface="Aptos" panose="020B0004020202020204" pitchFamily="34" charset="0"/>
                </a:rPr>
                <a:t> Example of preparing a ~4 mL pool of four samples</a:t>
              </a:r>
              <a:endParaRPr lang="en-GB" sz="1200" dirty="0">
                <a:solidFill>
                  <a:srgbClr val="334251"/>
                </a:solidFill>
                <a:effectLst/>
                <a:latin typeface="Aptos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8846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9A932-470B-CCD1-73CA-D57ED586D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88F7C885-268F-623B-7CB4-32ADEF832EEA}"/>
              </a:ext>
            </a:extLst>
          </p:cNvPr>
          <p:cNvSpPr txBox="1">
            <a:spLocks/>
          </p:cNvSpPr>
          <p:nvPr/>
        </p:nvSpPr>
        <p:spPr>
          <a:xfrm>
            <a:off x="629920" y="2265681"/>
            <a:ext cx="9973229" cy="30683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After aliquoting all specimens, gently mix the pooled sample to ensure uniformity.</a:t>
            </a:r>
          </a:p>
          <a:p>
            <a:pPr>
              <a:lnSpc>
                <a:spcPct val="100000"/>
              </a:lnSpc>
            </a:pP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Using a sterile pipette, transfer the required volume of the pooled sample into the cartridge or reaction tube and run the test on the LC-</a:t>
            </a:r>
            <a:r>
              <a:rPr lang="en-GB" sz="2600" dirty="0" err="1">
                <a:solidFill>
                  <a:srgbClr val="334251"/>
                </a:solidFill>
                <a:latin typeface="Aptos" panose="020B0004020202020204" pitchFamily="34" charset="0"/>
              </a:rPr>
              <a:t>aNAAT</a:t>
            </a: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 platform following standard procedures.</a:t>
            </a:r>
          </a:p>
          <a:p>
            <a:pPr>
              <a:lnSpc>
                <a:spcPct val="100000"/>
              </a:lnSpc>
            </a:pP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Where possible, prepare pools and load cartridges in separate areas to reduce the risk of cross contamination.</a:t>
            </a:r>
          </a:p>
          <a:p>
            <a:pPr>
              <a:lnSpc>
                <a:spcPct val="100000"/>
              </a:lnSpc>
            </a:pPr>
            <a:endParaRPr lang="en-GB" sz="2600" b="1" dirty="0">
              <a:solidFill>
                <a:srgbClr val="334251"/>
              </a:solidFill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2600" b="1" dirty="0">
              <a:solidFill>
                <a:srgbClr val="334251"/>
              </a:solidFill>
              <a:latin typeface="Aptos" panose="020B00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28F8C-1AB7-FC71-FD89-287AE57B5793}"/>
              </a:ext>
            </a:extLst>
          </p:cNvPr>
          <p:cNvSpPr txBox="1">
            <a:spLocks/>
          </p:cNvSpPr>
          <p:nvPr/>
        </p:nvSpPr>
        <p:spPr>
          <a:xfrm>
            <a:off x="629920" y="985520"/>
            <a:ext cx="7000240" cy="4775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4200" b="1" dirty="0">
                <a:solidFill>
                  <a:schemeClr val="bg1"/>
                </a:solidFill>
                <a:latin typeface="Aptos" panose="020B0004020202020204" pitchFamily="34" charset="0"/>
              </a:rPr>
              <a:t>Running the Pooled Test</a:t>
            </a:r>
          </a:p>
        </p:txBody>
      </p:sp>
    </p:spTree>
    <p:extLst>
      <p:ext uri="{BB962C8B-B14F-4D97-AF65-F5344CB8AC3E}">
        <p14:creationId xmlns:p14="http://schemas.microsoft.com/office/powerpoint/2010/main" val="3104989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2F69C-AEB2-984B-F5DF-7BD26F279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>
            <a:extLst>
              <a:ext uri="{FF2B5EF4-FFF2-40B4-BE49-F238E27FC236}">
                <a16:creationId xmlns:a16="http://schemas.microsoft.com/office/drawing/2014/main" id="{79C06E00-D880-2DFC-77DD-317B0F064BF6}"/>
              </a:ext>
            </a:extLst>
          </p:cNvPr>
          <p:cNvSpPr txBox="1">
            <a:spLocks/>
          </p:cNvSpPr>
          <p:nvPr/>
        </p:nvSpPr>
        <p:spPr>
          <a:xfrm>
            <a:off x="629920" y="476885"/>
            <a:ext cx="7000240" cy="9455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4200" b="1" dirty="0">
                <a:solidFill>
                  <a:schemeClr val="bg1"/>
                </a:solidFill>
                <a:latin typeface="Aptos" panose="020B0004020202020204" pitchFamily="34" charset="0"/>
              </a:rPr>
              <a:t>Interpretation</a:t>
            </a:r>
          </a:p>
          <a:p>
            <a:pPr>
              <a:lnSpc>
                <a:spcPct val="80000"/>
              </a:lnSpc>
            </a:pPr>
            <a:r>
              <a:rPr lang="en-GB" sz="4200" b="1" dirty="0">
                <a:solidFill>
                  <a:schemeClr val="bg1"/>
                </a:solidFill>
                <a:latin typeface="Aptos" panose="020B0004020202020204" pitchFamily="34" charset="0"/>
              </a:rPr>
              <a:t>of Pooled Results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C0791FD-02F9-898D-2694-3D49ACB45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523940"/>
              </p:ext>
            </p:extLst>
          </p:nvPr>
        </p:nvGraphicFramePr>
        <p:xfrm>
          <a:off x="738554" y="2250831"/>
          <a:ext cx="10805747" cy="41329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0008">
                  <a:extLst>
                    <a:ext uri="{9D8B030D-6E8A-4147-A177-3AD203B41FA5}">
                      <a16:colId xmlns:a16="http://schemas.microsoft.com/office/drawing/2014/main" val="2038003207"/>
                    </a:ext>
                  </a:extLst>
                </a:gridCol>
                <a:gridCol w="4668715">
                  <a:extLst>
                    <a:ext uri="{9D8B030D-6E8A-4147-A177-3AD203B41FA5}">
                      <a16:colId xmlns:a16="http://schemas.microsoft.com/office/drawing/2014/main" val="4163072111"/>
                    </a:ext>
                  </a:extLst>
                </a:gridCol>
                <a:gridCol w="4317024">
                  <a:extLst>
                    <a:ext uri="{9D8B030D-6E8A-4147-A177-3AD203B41FA5}">
                      <a16:colId xmlns:a16="http://schemas.microsoft.com/office/drawing/2014/main" val="3109541450"/>
                    </a:ext>
                  </a:extLst>
                </a:gridCol>
              </a:tblGrid>
              <a:tr h="527538">
                <a:tc>
                  <a:txBody>
                    <a:bodyPr/>
                    <a:lstStyle/>
                    <a:p>
                      <a:pPr marL="144145" marR="144145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900" dirty="0">
                          <a:effectLst/>
                        </a:rPr>
                        <a:t>Pooled Result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4251"/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44145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900" dirty="0">
                          <a:effectLst/>
                        </a:rPr>
                        <a:t>Action Required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4251"/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44145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900" dirty="0">
                          <a:effectLst/>
                        </a:rPr>
                        <a:t>Final Interpretation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42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782269"/>
                  </a:ext>
                </a:extLst>
              </a:tr>
              <a:tr h="894136">
                <a:tc>
                  <a:txBody>
                    <a:bodyPr/>
                    <a:lstStyle/>
                    <a:p>
                      <a:pPr marL="144145" marR="144145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900" dirty="0">
                          <a:solidFill>
                            <a:srgbClr val="334251"/>
                          </a:solidFill>
                          <a:effectLst/>
                        </a:rPr>
                        <a:t>MTB not detected</a:t>
                      </a:r>
                      <a:endParaRPr lang="en-US" sz="1900" dirty="0">
                        <a:solidFill>
                          <a:srgbClr val="33425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4251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44145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900" dirty="0">
                          <a:solidFill>
                            <a:srgbClr val="334251"/>
                          </a:solidFill>
                          <a:effectLst/>
                        </a:rPr>
                        <a:t>No further testing required</a:t>
                      </a:r>
                      <a:endParaRPr lang="en-US" sz="1900" dirty="0">
                        <a:solidFill>
                          <a:srgbClr val="33425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44145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900">
                          <a:solidFill>
                            <a:srgbClr val="334251"/>
                          </a:solidFill>
                          <a:effectLst/>
                        </a:rPr>
                        <a:t>All individuals considered negative according to the molecular test result</a:t>
                      </a:r>
                      <a:endParaRPr lang="en-US" sz="1900">
                        <a:solidFill>
                          <a:srgbClr val="33425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292796"/>
                  </a:ext>
                </a:extLst>
              </a:tr>
              <a:tr h="715602">
                <a:tc>
                  <a:txBody>
                    <a:bodyPr/>
                    <a:lstStyle/>
                    <a:p>
                      <a:pPr marL="144145" marR="144145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900" dirty="0">
                          <a:solidFill>
                            <a:srgbClr val="334251"/>
                          </a:solidFill>
                          <a:effectLst/>
                        </a:rPr>
                        <a:t>MTB detected</a:t>
                      </a:r>
                      <a:endParaRPr lang="en-US" sz="1900" dirty="0">
                        <a:solidFill>
                          <a:srgbClr val="33425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4251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44145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900" dirty="0">
                          <a:solidFill>
                            <a:srgbClr val="334251"/>
                          </a:solidFill>
                          <a:effectLst/>
                        </a:rPr>
                        <a:t>Perform individual testing of all specimens in the pool</a:t>
                      </a:r>
                      <a:endParaRPr lang="en-US" sz="1900" dirty="0">
                        <a:solidFill>
                          <a:srgbClr val="33425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44145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900" dirty="0">
                          <a:solidFill>
                            <a:srgbClr val="334251"/>
                          </a:solidFill>
                          <a:effectLst/>
                        </a:rPr>
                        <a:t>Individual results determine final diagnosis</a:t>
                      </a:r>
                      <a:endParaRPr lang="en-US" sz="1900" dirty="0">
                        <a:solidFill>
                          <a:srgbClr val="33425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000" marR="432000" marT="0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848824"/>
                  </a:ext>
                </a:extLst>
              </a:tr>
              <a:tr h="894136">
                <a:tc>
                  <a:txBody>
                    <a:bodyPr/>
                    <a:lstStyle/>
                    <a:p>
                      <a:pPr marL="144145" marR="144145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900" dirty="0">
                          <a:solidFill>
                            <a:srgbClr val="334251"/>
                          </a:solidFill>
                          <a:effectLst/>
                        </a:rPr>
                        <a:t>MTB detected (trace)</a:t>
                      </a:r>
                      <a:endParaRPr lang="en-US" sz="1900" dirty="0">
                        <a:solidFill>
                          <a:srgbClr val="33425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4251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44145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900" dirty="0">
                          <a:solidFill>
                            <a:srgbClr val="334251"/>
                          </a:solidFill>
                          <a:effectLst/>
                        </a:rPr>
                        <a:t>Perform individual testing of all specimens in the pool</a:t>
                      </a:r>
                      <a:endParaRPr lang="en-US" sz="1900" dirty="0">
                        <a:solidFill>
                          <a:srgbClr val="33425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44145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900" dirty="0">
                          <a:solidFill>
                            <a:srgbClr val="334251"/>
                          </a:solidFill>
                          <a:effectLst/>
                        </a:rPr>
                        <a:t>Individual results determine final diagnosis</a:t>
                      </a:r>
                      <a:endParaRPr lang="en-US" sz="1900" dirty="0">
                        <a:solidFill>
                          <a:srgbClr val="33425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000" marR="432000" marT="0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852399"/>
                  </a:ext>
                </a:extLst>
              </a:tr>
              <a:tr h="1070350">
                <a:tc>
                  <a:txBody>
                    <a:bodyPr/>
                    <a:lstStyle/>
                    <a:p>
                      <a:pPr marL="144145" marR="144145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900" dirty="0">
                          <a:solidFill>
                            <a:srgbClr val="334251"/>
                          </a:solidFill>
                          <a:effectLst/>
                        </a:rPr>
                        <a:t>Error / invalid / no result</a:t>
                      </a:r>
                      <a:endParaRPr lang="en-US" sz="1900" dirty="0">
                        <a:solidFill>
                          <a:srgbClr val="33425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4251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44145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900" dirty="0">
                          <a:solidFill>
                            <a:srgbClr val="334251"/>
                          </a:solidFill>
                          <a:effectLst/>
                        </a:rPr>
                        <a:t>Repeat pooled test or proceed to individual testing according to laboratory procedures</a:t>
                      </a:r>
                      <a:endParaRPr lang="en-US" sz="1900" dirty="0">
                        <a:solidFill>
                          <a:srgbClr val="33425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44145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900" dirty="0">
                          <a:solidFill>
                            <a:srgbClr val="334251"/>
                          </a:solidFill>
                          <a:effectLst/>
                        </a:rPr>
                        <a:t>Based on repeat or individual results</a:t>
                      </a:r>
                      <a:endParaRPr lang="en-US" sz="1900" dirty="0">
                        <a:solidFill>
                          <a:srgbClr val="33425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35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985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AD79EA48-E1B1-F47C-769F-752EAB55E2F3}"/>
              </a:ext>
            </a:extLst>
          </p:cNvPr>
          <p:cNvSpPr txBox="1">
            <a:spLocks/>
          </p:cNvSpPr>
          <p:nvPr/>
        </p:nvSpPr>
        <p:spPr>
          <a:xfrm>
            <a:off x="629919" y="2265681"/>
            <a:ext cx="10891521" cy="4023801"/>
          </a:xfrm>
          <a:prstGeom prst="rect">
            <a:avLst/>
          </a:prstGeom>
        </p:spPr>
        <p:txBody>
          <a:bodyPr vert="horz" lIns="91440" tIns="45720" rIns="9000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If the pooled test result is MTB detected (including trace), each individual specimen included in the pool must undergo deconvolution individual testing:</a:t>
            </a:r>
          </a:p>
          <a:p>
            <a:pPr>
              <a:lnSpc>
                <a:spcPct val="100000"/>
              </a:lnSpc>
            </a:pPr>
            <a:r>
              <a:rPr lang="en-GB" sz="2600" b="1" dirty="0">
                <a:solidFill>
                  <a:srgbClr val="334251"/>
                </a:solidFill>
                <a:latin typeface="Aptos" panose="020B0004020202020204" pitchFamily="34" charset="0"/>
              </a:rPr>
              <a:t>Retrieve all processed individual specimens that contributed to the pool.</a:t>
            </a:r>
          </a:p>
          <a:p>
            <a:pPr>
              <a:lnSpc>
                <a:spcPct val="100000"/>
              </a:lnSpc>
            </a:pPr>
            <a:r>
              <a:rPr lang="en-GB" sz="2600" b="1" dirty="0">
                <a:solidFill>
                  <a:srgbClr val="334251"/>
                </a:solidFill>
                <a:latin typeface="Aptos" panose="020B0004020202020204" pitchFamily="34" charset="0"/>
              </a:rPr>
              <a:t>Mix each specimen again briefly to re-homogenise.</a:t>
            </a:r>
          </a:p>
          <a:p>
            <a:pPr>
              <a:lnSpc>
                <a:spcPct val="100000"/>
              </a:lnSpc>
            </a:pPr>
            <a:r>
              <a:rPr lang="en-GB" sz="2600" b="1" dirty="0">
                <a:solidFill>
                  <a:srgbClr val="334251"/>
                </a:solidFill>
                <a:latin typeface="Aptos" panose="020B0004020202020204" pitchFamily="34" charset="0"/>
              </a:rPr>
              <a:t>Perform individual LC-</a:t>
            </a:r>
            <a:r>
              <a:rPr lang="en-GB" sz="2600" b="1" dirty="0" err="1">
                <a:solidFill>
                  <a:srgbClr val="334251"/>
                </a:solidFill>
                <a:latin typeface="Aptos" panose="020B0004020202020204" pitchFamily="34" charset="0"/>
              </a:rPr>
              <a:t>aNAAT</a:t>
            </a:r>
            <a:r>
              <a:rPr lang="en-GB" sz="2600" b="1" dirty="0">
                <a:solidFill>
                  <a:srgbClr val="334251"/>
                </a:solidFill>
                <a:latin typeface="Aptos" panose="020B0004020202020204" pitchFamily="34" charset="0"/>
              </a:rPr>
              <a:t> testing following the standard testing procedure.</a:t>
            </a:r>
          </a:p>
          <a:p>
            <a:pPr>
              <a:lnSpc>
                <a:spcPct val="100000"/>
              </a:lnSpc>
            </a:pPr>
            <a:endParaRPr lang="en-GB" sz="2600" b="1" dirty="0">
              <a:solidFill>
                <a:srgbClr val="334251"/>
              </a:solidFill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2600" b="1" dirty="0">
              <a:solidFill>
                <a:srgbClr val="334251"/>
              </a:solidFill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2600" b="1" dirty="0">
              <a:solidFill>
                <a:srgbClr val="334251"/>
              </a:solidFill>
              <a:latin typeface="Aptos" panose="020B0004020202020204" pitchFamily="34" charset="0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6AA99549-BD07-DC6F-2F29-D0BBDBBF55F9}"/>
              </a:ext>
            </a:extLst>
          </p:cNvPr>
          <p:cNvSpPr txBox="1">
            <a:spLocks/>
          </p:cNvSpPr>
          <p:nvPr/>
        </p:nvSpPr>
        <p:spPr>
          <a:xfrm>
            <a:off x="629920" y="985520"/>
            <a:ext cx="7000240" cy="4775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4200" b="1" dirty="0">
                <a:solidFill>
                  <a:schemeClr val="bg1"/>
                </a:solidFill>
                <a:latin typeface="Aptos" panose="020B0004020202020204" pitchFamily="34" charset="0"/>
              </a:rPr>
              <a:t>Reflex Individual Testing</a:t>
            </a:r>
          </a:p>
        </p:txBody>
      </p:sp>
    </p:spTree>
    <p:extLst>
      <p:ext uri="{BB962C8B-B14F-4D97-AF65-F5344CB8AC3E}">
        <p14:creationId xmlns:p14="http://schemas.microsoft.com/office/powerpoint/2010/main" val="878490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18C45-E571-B851-96D6-7A4F8E085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>
            <a:extLst>
              <a:ext uri="{FF2B5EF4-FFF2-40B4-BE49-F238E27FC236}">
                <a16:creationId xmlns:a16="http://schemas.microsoft.com/office/drawing/2014/main" id="{9D91A16B-D211-0711-2E0C-A63C705F901B}"/>
              </a:ext>
            </a:extLst>
          </p:cNvPr>
          <p:cNvSpPr txBox="1">
            <a:spLocks/>
          </p:cNvSpPr>
          <p:nvPr/>
        </p:nvSpPr>
        <p:spPr>
          <a:xfrm>
            <a:off x="629920" y="476885"/>
            <a:ext cx="7000240" cy="9455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4200" b="1" dirty="0">
                <a:solidFill>
                  <a:schemeClr val="bg1"/>
                </a:solidFill>
                <a:latin typeface="Aptos" panose="020B0004020202020204" pitchFamily="34" charset="0"/>
              </a:rPr>
              <a:t>Preventing Errors</a:t>
            </a:r>
          </a:p>
          <a:p>
            <a:pPr>
              <a:lnSpc>
                <a:spcPct val="80000"/>
              </a:lnSpc>
            </a:pPr>
            <a:r>
              <a:rPr lang="en-GB" sz="4200" b="1" dirty="0">
                <a:solidFill>
                  <a:schemeClr val="bg1"/>
                </a:solidFill>
                <a:latin typeface="Aptos" panose="020B0004020202020204" pitchFamily="34" charset="0"/>
              </a:rPr>
              <a:t>and Contamination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21A7B15F-9768-79B2-9860-5713A557D708}"/>
              </a:ext>
            </a:extLst>
          </p:cNvPr>
          <p:cNvSpPr txBox="1">
            <a:spLocks/>
          </p:cNvSpPr>
          <p:nvPr/>
        </p:nvSpPr>
        <p:spPr>
          <a:xfrm>
            <a:off x="629920" y="2265681"/>
            <a:ext cx="10942320" cy="30683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Key points:</a:t>
            </a:r>
          </a:p>
          <a:p>
            <a:pPr>
              <a:lnSpc>
                <a:spcPct val="100000"/>
              </a:lnSpc>
            </a:pPr>
            <a:r>
              <a:rPr lang="en-GB" sz="2600" b="1" dirty="0">
                <a:solidFill>
                  <a:srgbClr val="334251"/>
                </a:solidFill>
                <a:latin typeface="Aptos" panose="020B0004020202020204" pitchFamily="34" charset="0"/>
              </a:rPr>
              <a:t>New pipette for each sample</a:t>
            </a:r>
          </a:p>
          <a:p>
            <a:pPr>
              <a:lnSpc>
                <a:spcPct val="100000"/>
              </a:lnSpc>
            </a:pPr>
            <a:r>
              <a:rPr lang="en-GB" sz="2600" b="1" dirty="0">
                <a:solidFill>
                  <a:srgbClr val="334251"/>
                </a:solidFill>
                <a:latin typeface="Aptos" panose="020B0004020202020204" pitchFamily="34" charset="0"/>
              </a:rPr>
              <a:t>Equal volumes</a:t>
            </a:r>
          </a:p>
          <a:p>
            <a:pPr>
              <a:lnSpc>
                <a:spcPct val="100000"/>
              </a:lnSpc>
            </a:pPr>
            <a:r>
              <a:rPr lang="en-GB" sz="2600" b="1" dirty="0">
                <a:solidFill>
                  <a:srgbClr val="334251"/>
                </a:solidFill>
                <a:latin typeface="Aptos" panose="020B0004020202020204" pitchFamily="34" charset="0"/>
              </a:rPr>
              <a:t>Keep containers closed</a:t>
            </a:r>
          </a:p>
          <a:p>
            <a:pPr>
              <a:lnSpc>
                <a:spcPct val="100000"/>
              </a:lnSpc>
            </a:pPr>
            <a:r>
              <a:rPr lang="en-GB" sz="2600" b="1" dirty="0">
                <a:solidFill>
                  <a:srgbClr val="334251"/>
                </a:solidFill>
                <a:latin typeface="Aptos" panose="020B0004020202020204" pitchFamily="34" charset="0"/>
              </a:rPr>
              <a:t>Clean workspace</a:t>
            </a:r>
          </a:p>
          <a:p>
            <a:pPr>
              <a:lnSpc>
                <a:spcPct val="100000"/>
              </a:lnSpc>
            </a:pPr>
            <a:r>
              <a:rPr lang="en-GB" sz="2600" b="1" dirty="0">
                <a:solidFill>
                  <a:srgbClr val="334251"/>
                </a:solidFill>
                <a:latin typeface="Aptos" panose="020B0004020202020204" pitchFamily="34" charset="0"/>
              </a:rPr>
              <a:t>Separate samples (individual and pooled) and cartridge loading areas</a:t>
            </a:r>
          </a:p>
          <a:p>
            <a:pPr>
              <a:lnSpc>
                <a:spcPct val="100000"/>
              </a:lnSpc>
            </a:pPr>
            <a:endParaRPr lang="en-GB" sz="2600" b="1" dirty="0">
              <a:solidFill>
                <a:srgbClr val="334251"/>
              </a:solidFill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2600" b="1" dirty="0">
              <a:solidFill>
                <a:srgbClr val="33425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45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93957-9AF7-E04D-2417-1B0E77B12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>
            <a:extLst>
              <a:ext uri="{FF2B5EF4-FFF2-40B4-BE49-F238E27FC236}">
                <a16:creationId xmlns:a16="http://schemas.microsoft.com/office/drawing/2014/main" id="{67C3554D-B80B-B2CB-098F-9B9FCEF4F215}"/>
              </a:ext>
            </a:extLst>
          </p:cNvPr>
          <p:cNvSpPr txBox="1">
            <a:spLocks/>
          </p:cNvSpPr>
          <p:nvPr/>
        </p:nvSpPr>
        <p:spPr>
          <a:xfrm>
            <a:off x="629920" y="476885"/>
            <a:ext cx="7000240" cy="9455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4200" b="1" dirty="0">
                <a:solidFill>
                  <a:schemeClr val="bg1"/>
                </a:solidFill>
                <a:latin typeface="Aptos" panose="020B0004020202020204" pitchFamily="34" charset="0"/>
              </a:rPr>
              <a:t>Traceability and</a:t>
            </a:r>
          </a:p>
          <a:p>
            <a:pPr>
              <a:lnSpc>
                <a:spcPct val="80000"/>
              </a:lnSpc>
            </a:pPr>
            <a:r>
              <a:rPr lang="en-GB" sz="4200" b="1" dirty="0">
                <a:solidFill>
                  <a:schemeClr val="bg1"/>
                </a:solidFill>
                <a:latin typeface="Aptos" panose="020B0004020202020204" pitchFamily="34" charset="0"/>
              </a:rPr>
              <a:t>Sample Tracking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5B09F914-B932-C4E9-5D7B-6A7B1FAB86AF}"/>
              </a:ext>
            </a:extLst>
          </p:cNvPr>
          <p:cNvSpPr txBox="1">
            <a:spLocks/>
          </p:cNvSpPr>
          <p:nvPr/>
        </p:nvSpPr>
        <p:spPr>
          <a:xfrm>
            <a:off x="629920" y="2265681"/>
            <a:ext cx="10509934" cy="20161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600" b="1" dirty="0">
                <a:solidFill>
                  <a:srgbClr val="334251"/>
                </a:solidFill>
                <a:latin typeface="Aptos" panose="020B0004020202020204" pitchFamily="34" charset="0"/>
              </a:rPr>
              <a:t>Each specimen must have a unique individual identifier.</a:t>
            </a:r>
          </a:p>
          <a:p>
            <a:pPr>
              <a:lnSpc>
                <a:spcPct val="100000"/>
              </a:lnSpc>
            </a:pPr>
            <a:r>
              <a:rPr lang="en-GB" sz="2600" b="1" dirty="0">
                <a:solidFill>
                  <a:srgbClr val="334251"/>
                </a:solidFill>
                <a:latin typeface="Aptos" panose="020B0004020202020204" pitchFamily="34" charset="0"/>
              </a:rPr>
              <a:t>Each pool must be assigned a unique Pool ID.</a:t>
            </a:r>
          </a:p>
          <a:p>
            <a:pPr>
              <a:lnSpc>
                <a:spcPct val="100000"/>
              </a:lnSpc>
            </a:pPr>
            <a:r>
              <a:rPr lang="en-GB" sz="2600" b="1" dirty="0">
                <a:solidFill>
                  <a:srgbClr val="334251"/>
                </a:solidFill>
                <a:latin typeface="Aptos" panose="020B0004020202020204" pitchFamily="34" charset="0"/>
              </a:rPr>
              <a:t>Pool IDs must be linked to all specimens included in that pool to allow traceability and individual retesting if needed.</a:t>
            </a:r>
          </a:p>
          <a:p>
            <a:pPr>
              <a:lnSpc>
                <a:spcPct val="100000"/>
              </a:lnSpc>
            </a:pPr>
            <a:endParaRPr lang="en-GB" sz="2600" b="1" dirty="0">
              <a:solidFill>
                <a:srgbClr val="334251"/>
              </a:solidFill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2600" b="1" dirty="0">
              <a:solidFill>
                <a:srgbClr val="334251"/>
              </a:solidFill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2600" b="1" dirty="0">
              <a:solidFill>
                <a:srgbClr val="334251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8109BCD2-E663-2C10-186C-F7907B8D91AE}"/>
              </a:ext>
            </a:extLst>
          </p:cNvPr>
          <p:cNvGraphicFramePr>
            <a:graphicFrameLocks noGrp="1"/>
          </p:cNvGraphicFramePr>
          <p:nvPr/>
        </p:nvGraphicFramePr>
        <p:xfrm>
          <a:off x="747625" y="5124267"/>
          <a:ext cx="10638413" cy="10831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3113">
                  <a:extLst>
                    <a:ext uri="{9D8B030D-6E8A-4147-A177-3AD203B41FA5}">
                      <a16:colId xmlns:a16="http://schemas.microsoft.com/office/drawing/2014/main" val="2861103795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1555459937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2696208168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1746034108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1090153283"/>
                    </a:ext>
                  </a:extLst>
                </a:gridCol>
              </a:tblGrid>
              <a:tr h="541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100" dirty="0">
                          <a:effectLst/>
                        </a:rPr>
                        <a:t>Pool ID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42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100" dirty="0">
                          <a:effectLst/>
                        </a:rPr>
                        <a:t>Specimen ID 1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42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100" dirty="0">
                          <a:effectLst/>
                        </a:rPr>
                        <a:t>Specimen ID 2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42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100" dirty="0">
                          <a:effectLst/>
                        </a:rPr>
                        <a:t>Specimen ID 3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42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100" dirty="0">
                          <a:effectLst/>
                        </a:rPr>
                        <a:t>Specimen ID 4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42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417582"/>
                  </a:ext>
                </a:extLst>
              </a:tr>
              <a:tr h="541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100" dirty="0">
                          <a:solidFill>
                            <a:srgbClr val="334251"/>
                          </a:solidFill>
                          <a:effectLst/>
                        </a:rPr>
                        <a:t>LIV-20260309-P01</a:t>
                      </a:r>
                      <a:endParaRPr lang="en-US" sz="2100" dirty="0">
                        <a:solidFill>
                          <a:srgbClr val="33425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4251">
                        <a:alpha val="146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100" dirty="0">
                          <a:solidFill>
                            <a:srgbClr val="334251"/>
                          </a:solidFill>
                          <a:effectLst/>
                        </a:rPr>
                        <a:t>TB-001245</a:t>
                      </a:r>
                      <a:endParaRPr lang="en-US" sz="2100" dirty="0">
                        <a:solidFill>
                          <a:srgbClr val="33425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100" dirty="0">
                          <a:solidFill>
                            <a:srgbClr val="334251"/>
                          </a:solidFill>
                          <a:effectLst/>
                        </a:rPr>
                        <a:t>TB-001246</a:t>
                      </a:r>
                      <a:endParaRPr lang="en-US" sz="2100" dirty="0">
                        <a:solidFill>
                          <a:srgbClr val="33425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100" dirty="0">
                          <a:solidFill>
                            <a:srgbClr val="334251"/>
                          </a:solidFill>
                          <a:effectLst/>
                        </a:rPr>
                        <a:t>TB-001247</a:t>
                      </a:r>
                      <a:endParaRPr lang="en-US" sz="2100" dirty="0">
                        <a:solidFill>
                          <a:srgbClr val="33425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100" dirty="0">
                          <a:solidFill>
                            <a:srgbClr val="334251"/>
                          </a:solidFill>
                          <a:effectLst/>
                        </a:rPr>
                        <a:t>TB-001248</a:t>
                      </a:r>
                      <a:endParaRPr lang="en-US" sz="2100" dirty="0">
                        <a:solidFill>
                          <a:srgbClr val="33425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852034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EA5395EF-7AC7-0A17-42FF-CEFD68A0692E}"/>
              </a:ext>
            </a:extLst>
          </p:cNvPr>
          <p:cNvSpPr txBox="1"/>
          <p:nvPr/>
        </p:nvSpPr>
        <p:spPr>
          <a:xfrm>
            <a:off x="647505" y="4545594"/>
            <a:ext cx="60974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200" dirty="0">
                <a:solidFill>
                  <a:srgbClr val="334251"/>
                </a:solidFill>
                <a:latin typeface="Aptos" panose="020B0004020202020204" pitchFamily="34" charset="0"/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4089794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6B1F5-6799-FCA5-0BFE-7A396EDC6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>
            <a:extLst>
              <a:ext uri="{FF2B5EF4-FFF2-40B4-BE49-F238E27FC236}">
                <a16:creationId xmlns:a16="http://schemas.microsoft.com/office/drawing/2014/main" id="{AB2397DF-CCDB-B737-5F3C-BCF087340B8C}"/>
              </a:ext>
            </a:extLst>
          </p:cNvPr>
          <p:cNvSpPr txBox="1">
            <a:spLocks/>
          </p:cNvSpPr>
          <p:nvPr/>
        </p:nvSpPr>
        <p:spPr>
          <a:xfrm>
            <a:off x="629920" y="476885"/>
            <a:ext cx="7000240" cy="9455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4200" b="1" dirty="0">
                <a:solidFill>
                  <a:schemeClr val="bg1"/>
                </a:solidFill>
                <a:latin typeface="Aptos" panose="020B0004020202020204" pitchFamily="34" charset="0"/>
              </a:rPr>
              <a:t>Recording of</a:t>
            </a:r>
          </a:p>
          <a:p>
            <a:pPr>
              <a:lnSpc>
                <a:spcPct val="80000"/>
              </a:lnSpc>
            </a:pPr>
            <a:r>
              <a:rPr lang="en-GB" sz="4200" b="1" dirty="0">
                <a:solidFill>
                  <a:schemeClr val="bg1"/>
                </a:solidFill>
                <a:latin typeface="Aptos" panose="020B0004020202020204" pitchFamily="34" charset="0"/>
              </a:rPr>
              <a:t>Pooled Test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2C58B-6177-957B-A76E-F3E177F259E9}"/>
              </a:ext>
            </a:extLst>
          </p:cNvPr>
          <p:cNvSpPr txBox="1">
            <a:spLocks/>
          </p:cNvSpPr>
          <p:nvPr/>
        </p:nvSpPr>
        <p:spPr>
          <a:xfrm>
            <a:off x="629921" y="2265681"/>
            <a:ext cx="6440914" cy="39552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200" dirty="0">
                <a:solidFill>
                  <a:srgbClr val="334251"/>
                </a:solidFill>
                <a:latin typeface="Aptos" panose="020B0004020202020204" pitchFamily="34" charset="0"/>
              </a:rPr>
              <a:t>Minimum information to record in the laboratory register or electronic laboratory information system (LIS) used for routine LC-</a:t>
            </a:r>
            <a:r>
              <a:rPr lang="en-GB" sz="2200" dirty="0" err="1">
                <a:solidFill>
                  <a:srgbClr val="334251"/>
                </a:solidFill>
                <a:latin typeface="Aptos" panose="020B0004020202020204" pitchFamily="34" charset="0"/>
              </a:rPr>
              <a:t>aNAAT</a:t>
            </a:r>
            <a:r>
              <a:rPr lang="en-GB" sz="2200" dirty="0">
                <a:solidFill>
                  <a:srgbClr val="334251"/>
                </a:solidFill>
                <a:latin typeface="Aptos" panose="020B0004020202020204" pitchFamily="34" charset="0"/>
              </a:rPr>
              <a:t> testing: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GB" sz="2200" b="1" dirty="0">
                <a:solidFill>
                  <a:srgbClr val="334251"/>
                </a:solidFill>
                <a:latin typeface="Aptos" panose="020B0004020202020204" pitchFamily="34" charset="0"/>
              </a:rPr>
              <a:t>Pool ID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GB" sz="2200" b="1" dirty="0">
                <a:solidFill>
                  <a:srgbClr val="334251"/>
                </a:solidFill>
                <a:latin typeface="Aptos" panose="020B0004020202020204" pitchFamily="34" charset="0"/>
              </a:rPr>
              <a:t>Date of testing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GB" sz="2200" b="1" dirty="0">
                <a:solidFill>
                  <a:srgbClr val="334251"/>
                </a:solidFill>
                <a:latin typeface="Aptos" panose="020B0004020202020204" pitchFamily="34" charset="0"/>
              </a:rPr>
              <a:t>Pool size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GB" sz="2200" b="1" dirty="0">
                <a:solidFill>
                  <a:srgbClr val="334251"/>
                </a:solidFill>
                <a:latin typeface="Aptos" panose="020B0004020202020204" pitchFamily="34" charset="0"/>
              </a:rPr>
              <a:t>Individual specimen IDs included in the pool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GB" sz="2200" b="1" dirty="0">
                <a:solidFill>
                  <a:srgbClr val="334251"/>
                </a:solidFill>
                <a:latin typeface="Aptos" panose="020B0004020202020204" pitchFamily="34" charset="0"/>
              </a:rPr>
              <a:t>Individual test result when applicable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GB" sz="2200" b="1" dirty="0">
                <a:solidFill>
                  <a:srgbClr val="334251"/>
                </a:solidFill>
                <a:latin typeface="Aptos"/>
              </a:rPr>
              <a:t>Pooled test result (MTB trace detected, MTB not detected, error, invalid, or no result), initial test result and repeated, if any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sz="2200" b="1" dirty="0">
              <a:solidFill>
                <a:srgbClr val="334251"/>
              </a:solidFill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2200" b="1" dirty="0">
              <a:solidFill>
                <a:srgbClr val="334251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626645-8894-4BEA-DB81-75A5ABAF8F34}"/>
              </a:ext>
            </a:extLst>
          </p:cNvPr>
          <p:cNvSpPr txBox="1"/>
          <p:nvPr/>
        </p:nvSpPr>
        <p:spPr>
          <a:xfrm>
            <a:off x="7824864" y="2265681"/>
            <a:ext cx="3754908" cy="3241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400"/>
              </a:spcAft>
              <a:buNone/>
            </a:pPr>
            <a:r>
              <a:rPr lang="en-US" sz="2200" dirty="0">
                <a:solidFill>
                  <a:srgbClr val="334251"/>
                </a:solidFill>
                <a:latin typeface="Aptos" panose="020B0004020202020204" pitchFamily="34" charset="0"/>
              </a:rPr>
              <a:t>Linking pooled and individual samples: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334251"/>
                </a:solidFill>
                <a:latin typeface="Aptos" panose="020B0004020202020204" pitchFamily="34" charset="0"/>
              </a:rPr>
              <a:t>Where possible, add a Pool ID column in the laboratory register.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334251"/>
                </a:solidFill>
                <a:latin typeface="Aptos" panose="020B0004020202020204" pitchFamily="34" charset="0"/>
              </a:rPr>
              <a:t>If registers cannot be modified, use a separate pooled testing log sheet to track pools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AD25CA-2640-BD5E-8F79-EF72D1D026E8}"/>
              </a:ext>
            </a:extLst>
          </p:cNvPr>
          <p:cNvCxnSpPr>
            <a:cxnSpLocks/>
          </p:cNvCxnSpPr>
          <p:nvPr/>
        </p:nvCxnSpPr>
        <p:spPr>
          <a:xfrm>
            <a:off x="7405140" y="2405921"/>
            <a:ext cx="0" cy="3882453"/>
          </a:xfrm>
          <a:prstGeom prst="line">
            <a:avLst/>
          </a:prstGeom>
          <a:ln w="19050">
            <a:solidFill>
              <a:srgbClr val="334251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047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07BEF-EF15-26DC-644B-52F129E1D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49F4253-980A-6D9E-92E0-D1BBFDB792A8}"/>
              </a:ext>
            </a:extLst>
          </p:cNvPr>
          <p:cNvSpPr txBox="1">
            <a:spLocks/>
          </p:cNvSpPr>
          <p:nvPr/>
        </p:nvSpPr>
        <p:spPr>
          <a:xfrm>
            <a:off x="629920" y="2265681"/>
            <a:ext cx="10448388" cy="42468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Final results must always be reported at the individual specimen level for clinical management as in routine individual testing:</a:t>
            </a:r>
          </a:p>
          <a:p>
            <a:pPr marL="900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GB" sz="2600" b="1" dirty="0">
                <a:solidFill>
                  <a:srgbClr val="334251"/>
                </a:solidFill>
                <a:latin typeface="Aptos" panose="020B0004020202020204" pitchFamily="34" charset="0"/>
              </a:rPr>
              <a:t>If the pooled test is MTB not detected, report each specimen as MTB not detected</a:t>
            </a:r>
          </a:p>
          <a:p>
            <a:pPr marL="900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GB" sz="2600" b="1" dirty="0">
                <a:solidFill>
                  <a:srgbClr val="334251"/>
                </a:solidFill>
                <a:latin typeface="Aptos" panose="020B0004020202020204" pitchFamily="34" charset="0"/>
              </a:rPr>
              <a:t>If the pooled test is MTB detected (including trace), report individual results after reflex testing</a:t>
            </a:r>
          </a:p>
          <a:p>
            <a:pPr marL="900000" indent="0">
              <a:lnSpc>
                <a:spcPct val="100000"/>
              </a:lnSpc>
              <a:buNone/>
            </a:pPr>
            <a:r>
              <a:rPr lang="en-GB" sz="2600" b="1" dirty="0">
                <a:solidFill>
                  <a:srgbClr val="334251"/>
                </a:solidFill>
                <a:latin typeface="Aptos" panose="020B0004020202020204" pitchFamily="34" charset="0"/>
              </a:rPr>
              <a:t>If the pooled test is Error / invalid / no result, report individual results after repeat or reflex testing</a:t>
            </a:r>
          </a:p>
          <a:p>
            <a:pPr>
              <a:lnSpc>
                <a:spcPct val="100000"/>
              </a:lnSpc>
            </a:pPr>
            <a:endParaRPr lang="en-GB" sz="2600" b="1" dirty="0">
              <a:solidFill>
                <a:srgbClr val="334251"/>
              </a:solidFill>
              <a:latin typeface="Aptos" panose="020B00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1E9226C-C72B-A0EB-7DD9-EED03338FA0C}"/>
              </a:ext>
            </a:extLst>
          </p:cNvPr>
          <p:cNvSpPr txBox="1">
            <a:spLocks/>
          </p:cNvSpPr>
          <p:nvPr/>
        </p:nvSpPr>
        <p:spPr>
          <a:xfrm>
            <a:off x="629920" y="985520"/>
            <a:ext cx="7000240" cy="4775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4200" b="1" dirty="0">
                <a:solidFill>
                  <a:schemeClr val="bg1"/>
                </a:solidFill>
                <a:latin typeface="Aptos" panose="020B0004020202020204" pitchFamily="34" charset="0"/>
              </a:rPr>
              <a:t>Reporting of Results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AD6424F-879A-A282-3199-2DDDD3127BB1}"/>
              </a:ext>
            </a:extLst>
          </p:cNvPr>
          <p:cNvGrpSpPr/>
          <p:nvPr/>
        </p:nvGrpSpPr>
        <p:grpSpPr>
          <a:xfrm>
            <a:off x="731968" y="3316940"/>
            <a:ext cx="612737" cy="623047"/>
            <a:chOff x="731968" y="3316940"/>
            <a:chExt cx="612737" cy="62304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ECAF81F-555F-BB59-6EEC-C0EA89F993C0}"/>
                </a:ext>
              </a:extLst>
            </p:cNvPr>
            <p:cNvSpPr/>
            <p:nvPr/>
          </p:nvSpPr>
          <p:spPr>
            <a:xfrm>
              <a:off x="731968" y="3316940"/>
              <a:ext cx="612737" cy="62304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 descr="Close with solid fill">
              <a:extLst>
                <a:ext uri="{FF2B5EF4-FFF2-40B4-BE49-F238E27FC236}">
                  <a16:creationId xmlns:a16="http://schemas.microsoft.com/office/drawing/2014/main" id="{5F68CEBC-362D-BC4A-8086-8FB668C02ED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39842" y="3429969"/>
              <a:ext cx="396988" cy="396988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8509E0F-1CE3-22CF-B09A-478A6FE4B218}"/>
              </a:ext>
            </a:extLst>
          </p:cNvPr>
          <p:cNvGrpSpPr/>
          <p:nvPr/>
        </p:nvGrpSpPr>
        <p:grpSpPr>
          <a:xfrm>
            <a:off x="729727" y="4455631"/>
            <a:ext cx="612737" cy="623047"/>
            <a:chOff x="729727" y="4455631"/>
            <a:chExt cx="612737" cy="62304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3A47056-D117-3822-D780-995408C454EE}"/>
                </a:ext>
              </a:extLst>
            </p:cNvPr>
            <p:cNvSpPr/>
            <p:nvPr/>
          </p:nvSpPr>
          <p:spPr>
            <a:xfrm>
              <a:off x="729727" y="4455631"/>
              <a:ext cx="612737" cy="623047"/>
            </a:xfrm>
            <a:prstGeom prst="ellipse">
              <a:avLst/>
            </a:prstGeom>
            <a:solidFill>
              <a:srgbClr val="DB72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Graphic 24" descr="Magnifying glass with solid fill">
              <a:extLst>
                <a:ext uri="{FF2B5EF4-FFF2-40B4-BE49-F238E27FC236}">
                  <a16:creationId xmlns:a16="http://schemas.microsoft.com/office/drawing/2014/main" id="{B13AEEE6-EDF6-FF87-89CB-08907C0F365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099" y="4544158"/>
              <a:ext cx="445993" cy="445993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8B36A5-93D7-0B3D-DDE9-82AEEAACF64F}"/>
              </a:ext>
            </a:extLst>
          </p:cNvPr>
          <p:cNvGrpSpPr/>
          <p:nvPr/>
        </p:nvGrpSpPr>
        <p:grpSpPr>
          <a:xfrm>
            <a:off x="761104" y="5594328"/>
            <a:ext cx="612737" cy="623047"/>
            <a:chOff x="761104" y="5594328"/>
            <a:chExt cx="612737" cy="623047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513211E-6004-E427-69F1-E30DD29A94D6}"/>
                </a:ext>
              </a:extLst>
            </p:cNvPr>
            <p:cNvSpPr/>
            <p:nvPr/>
          </p:nvSpPr>
          <p:spPr>
            <a:xfrm>
              <a:off x="761104" y="5594328"/>
              <a:ext cx="612737" cy="623047"/>
            </a:xfrm>
            <a:prstGeom prst="ellipse">
              <a:avLst/>
            </a:prstGeom>
            <a:solidFill>
              <a:srgbClr val="DD02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Graphic 30" descr="Warning with solid fill">
              <a:extLst>
                <a:ext uri="{FF2B5EF4-FFF2-40B4-BE49-F238E27FC236}">
                  <a16:creationId xmlns:a16="http://schemas.microsoft.com/office/drawing/2014/main" id="{FA0EAE0B-6242-15D1-6A2C-06EA3FC4F74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9213" y="5683972"/>
              <a:ext cx="376518" cy="376518"/>
            </a:xfrm>
            <a:prstGeom prst="rect">
              <a:avLst/>
            </a:prstGeom>
          </p:spPr>
        </p:pic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AB800AF-2BA2-E01C-79FB-4B637DE8DD23}"/>
              </a:ext>
            </a:extLst>
          </p:cNvPr>
          <p:cNvCxnSpPr>
            <a:cxnSpLocks/>
          </p:cNvCxnSpPr>
          <p:nvPr/>
        </p:nvCxnSpPr>
        <p:spPr>
          <a:xfrm>
            <a:off x="764931" y="4193930"/>
            <a:ext cx="10603523" cy="0"/>
          </a:xfrm>
          <a:prstGeom prst="line">
            <a:avLst/>
          </a:prstGeom>
          <a:ln w="19050">
            <a:solidFill>
              <a:srgbClr val="334251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A1E41D5-3685-939C-F812-6BA0BF6CDDDE}"/>
              </a:ext>
            </a:extLst>
          </p:cNvPr>
          <p:cNvCxnSpPr>
            <a:cxnSpLocks/>
          </p:cNvCxnSpPr>
          <p:nvPr/>
        </p:nvCxnSpPr>
        <p:spPr>
          <a:xfrm>
            <a:off x="764931" y="5331068"/>
            <a:ext cx="10603523" cy="0"/>
          </a:xfrm>
          <a:prstGeom prst="line">
            <a:avLst/>
          </a:prstGeom>
          <a:ln w="19050">
            <a:solidFill>
              <a:srgbClr val="334251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350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40E2B-C976-81A5-FE71-90D3FBC10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1250C9F-85E2-CA51-BB52-24383E1F52C8}"/>
              </a:ext>
            </a:extLst>
          </p:cNvPr>
          <p:cNvSpPr txBox="1">
            <a:spLocks/>
          </p:cNvSpPr>
          <p:nvPr/>
        </p:nvSpPr>
        <p:spPr>
          <a:xfrm>
            <a:off x="629919" y="2248009"/>
            <a:ext cx="11177767" cy="43992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solidFill>
                  <a:srgbClr val="334251"/>
                </a:solidFill>
                <a:latin typeface="Aptos" panose="020B0004020202020204" pitchFamily="34" charset="0"/>
              </a:rPr>
              <a:t>Monitoring unexpected results:</a:t>
            </a:r>
          </a:p>
          <a:p>
            <a:pPr marL="241200" lvl="1" indent="0">
              <a:buNone/>
            </a:pPr>
            <a:r>
              <a:rPr lang="en-US" sz="2200" dirty="0">
                <a:solidFill>
                  <a:srgbClr val="334251"/>
                </a:solidFill>
                <a:latin typeface="Aptos" panose="020B0004020202020204" pitchFamily="34" charset="0"/>
              </a:rPr>
              <a:t>-  Positive pool but all individual tests negative</a:t>
            </a:r>
          </a:p>
          <a:p>
            <a:pPr marL="241200" lvl="1" indent="0">
              <a:buNone/>
            </a:pPr>
            <a:r>
              <a:rPr lang="en-US" sz="2200" dirty="0">
                <a:solidFill>
                  <a:srgbClr val="334251"/>
                </a:solidFill>
                <a:latin typeface="Aptos" panose="020B0004020202020204" pitchFamily="34" charset="0"/>
              </a:rPr>
              <a:t>-  Unexpected increase in positive pools</a:t>
            </a:r>
          </a:p>
          <a:p>
            <a:pPr marL="241200" lvl="1" indent="0">
              <a:buNone/>
            </a:pPr>
            <a:r>
              <a:rPr lang="en-US" sz="2200" dirty="0">
                <a:solidFill>
                  <a:srgbClr val="334251"/>
                </a:solidFill>
                <a:latin typeface="Aptos" panose="020B0004020202020204" pitchFamily="34" charset="0"/>
              </a:rPr>
              <a:t>-  Increase in non-valid results (Error / invalid / no result)</a:t>
            </a:r>
          </a:p>
          <a:p>
            <a:pPr marL="241200" lvl="1" indent="0">
              <a:spcAft>
                <a:spcPts val="600"/>
              </a:spcAft>
              <a:buNone/>
            </a:pPr>
            <a:r>
              <a:rPr lang="en-US" sz="2200" dirty="0">
                <a:solidFill>
                  <a:srgbClr val="334251"/>
                </a:solidFill>
                <a:latin typeface="Aptos" panose="020B0004020202020204" pitchFamily="34" charset="0"/>
              </a:rPr>
              <a:t>-  Failure to perform deconvolution testing of all specimens in positive pools</a:t>
            </a:r>
          </a:p>
          <a:p>
            <a:r>
              <a:rPr lang="en-US" sz="2200" b="1" dirty="0">
                <a:solidFill>
                  <a:srgbClr val="334251"/>
                </a:solidFill>
                <a:latin typeface="Aptos" panose="020B0004020202020204" pitchFamily="34" charset="0"/>
              </a:rPr>
              <a:t>Monitor discordant pooled testing results:</a:t>
            </a:r>
          </a:p>
          <a:p>
            <a:pPr marL="529200" lvl="1" indent="-241200">
              <a:buNone/>
            </a:pPr>
            <a:r>
              <a:rPr lang="en-US" sz="2200" dirty="0">
                <a:solidFill>
                  <a:srgbClr val="334251"/>
                </a:solidFill>
                <a:latin typeface="Aptos" panose="020B0004020202020204" pitchFamily="34" charset="0"/>
              </a:rPr>
              <a:t>-  Expected rate ~3 to 10% (positive pool, all individual MTB not detected), mainly with very low or trace results</a:t>
            </a:r>
          </a:p>
          <a:p>
            <a:pPr marL="529200" lvl="1" indent="-241200">
              <a:spcAft>
                <a:spcPts val="600"/>
              </a:spcAft>
              <a:buFontTx/>
              <a:buChar char="-"/>
            </a:pPr>
            <a:r>
              <a:rPr lang="en-US" sz="2200" dirty="0">
                <a:solidFill>
                  <a:srgbClr val="334251"/>
                </a:solidFill>
                <a:latin typeface="Aptos" panose="020B0004020202020204" pitchFamily="34" charset="0"/>
              </a:rPr>
              <a:t>Rates outside this range or high / medium / low pooled results with all individual MTB not detected should trigger review and repeat testing</a:t>
            </a:r>
            <a:endParaRPr lang="en-US" sz="2200" b="1" dirty="0">
              <a:solidFill>
                <a:srgbClr val="334251"/>
              </a:solidFill>
              <a:latin typeface="Aptos" panose="020B0004020202020204" pitchFamily="34" charset="0"/>
            </a:endParaRPr>
          </a:p>
          <a:p>
            <a:pPr marL="230400" lvl="1" indent="-230400">
              <a:spcAft>
                <a:spcPts val="600"/>
              </a:spcAft>
            </a:pPr>
            <a:r>
              <a:rPr lang="en-US" sz="2200" b="1" dirty="0">
                <a:solidFill>
                  <a:srgbClr val="334251"/>
                </a:solidFill>
                <a:latin typeface="Aptos" panose="020B0004020202020204" pitchFamily="34" charset="0"/>
              </a:rPr>
              <a:t>Check: </a:t>
            </a:r>
            <a:r>
              <a:rPr lang="en-US" sz="2200" dirty="0">
                <a:solidFill>
                  <a:srgbClr val="334251"/>
                </a:solidFill>
                <a:latin typeface="Aptos" panose="020B0004020202020204" pitchFamily="34" charset="0"/>
              </a:rPr>
              <a:t>Specimen identification, pipetting, workspace </a:t>
            </a:r>
            <a:r>
              <a:rPr lang="en-US" sz="2200" dirty="0" err="1">
                <a:solidFill>
                  <a:srgbClr val="334251"/>
                </a:solidFill>
                <a:latin typeface="Aptos" panose="020B0004020202020204" pitchFamily="34" charset="0"/>
              </a:rPr>
              <a:t>organisation</a:t>
            </a:r>
            <a:r>
              <a:rPr lang="en-US" sz="2200" dirty="0">
                <a:solidFill>
                  <a:srgbClr val="334251"/>
                </a:solidFill>
                <a:latin typeface="Aptos" panose="020B0004020202020204" pitchFamily="34" charset="0"/>
              </a:rPr>
              <a:t>, and SOP adherence.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D5EBA2-0DA3-52BB-D534-423B5B600C69}"/>
              </a:ext>
            </a:extLst>
          </p:cNvPr>
          <p:cNvSpPr txBox="1">
            <a:spLocks/>
          </p:cNvSpPr>
          <p:nvPr/>
        </p:nvSpPr>
        <p:spPr>
          <a:xfrm>
            <a:off x="629920" y="476885"/>
            <a:ext cx="7000240" cy="9455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4200" b="1" dirty="0">
                <a:solidFill>
                  <a:schemeClr val="bg1"/>
                </a:solidFill>
                <a:latin typeface="Aptos" panose="020B0004020202020204" pitchFamily="34" charset="0"/>
              </a:rPr>
              <a:t>Quality Assurance</a:t>
            </a:r>
          </a:p>
          <a:p>
            <a:pPr>
              <a:lnSpc>
                <a:spcPct val="80000"/>
              </a:lnSpc>
            </a:pPr>
            <a:r>
              <a:rPr lang="en-GB" sz="4200" b="1" dirty="0">
                <a:solidFill>
                  <a:schemeClr val="bg1"/>
                </a:solidFill>
                <a:latin typeface="Aptos" panose="020B0004020202020204" pitchFamily="34" charset="0"/>
              </a:rPr>
              <a:t>and Quality Control</a:t>
            </a:r>
          </a:p>
        </p:txBody>
      </p:sp>
    </p:spTree>
    <p:extLst>
      <p:ext uri="{BB962C8B-B14F-4D97-AF65-F5344CB8AC3E}">
        <p14:creationId xmlns:p14="http://schemas.microsoft.com/office/powerpoint/2010/main" val="3852996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1E390-8D12-77E3-C232-EBEF15EFE7C3}"/>
              </a:ext>
            </a:extLst>
          </p:cNvPr>
          <p:cNvSpPr txBox="1">
            <a:spLocks/>
          </p:cNvSpPr>
          <p:nvPr/>
        </p:nvSpPr>
        <p:spPr>
          <a:xfrm>
            <a:off x="629920" y="2265681"/>
            <a:ext cx="10275423" cy="31307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600" b="1" dirty="0">
                <a:solidFill>
                  <a:srgbClr val="334251"/>
                </a:solidFill>
                <a:latin typeface="Aptos"/>
              </a:rPr>
              <a:t>After this training, participants will be able to:</a:t>
            </a:r>
          </a:p>
          <a:p>
            <a:pPr indent="-408600">
              <a:lnSpc>
                <a:spcPct val="100000"/>
              </a:lnSpc>
              <a:buClr>
                <a:srgbClr val="92D050"/>
              </a:buClr>
              <a:buFont typeface="Wingdings" pitchFamily="2" charset="2"/>
              <a:buChar char="ü"/>
            </a:pP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Understand when pooled testing is appropriate</a:t>
            </a:r>
          </a:p>
          <a:p>
            <a:pPr indent="-408600">
              <a:lnSpc>
                <a:spcPct val="100000"/>
              </a:lnSpc>
              <a:buClr>
                <a:srgbClr val="92D050"/>
              </a:buClr>
              <a:buFont typeface="Wingdings" pitchFamily="2" charset="2"/>
              <a:buChar char="ü"/>
            </a:pP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Describe the pooled testing workflow</a:t>
            </a:r>
          </a:p>
          <a:p>
            <a:pPr indent="-408600">
              <a:lnSpc>
                <a:spcPct val="100000"/>
              </a:lnSpc>
              <a:buClr>
                <a:srgbClr val="92D050"/>
              </a:buClr>
              <a:buFont typeface="Wingdings" pitchFamily="2" charset="2"/>
              <a:buChar char="ü"/>
            </a:pP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Prepare and test pooled samples</a:t>
            </a:r>
          </a:p>
          <a:p>
            <a:pPr indent="-408600">
              <a:lnSpc>
                <a:spcPct val="100000"/>
              </a:lnSpc>
              <a:buClr>
                <a:srgbClr val="92D050"/>
              </a:buClr>
              <a:buFont typeface="Wingdings" pitchFamily="2" charset="2"/>
              <a:buChar char="ü"/>
            </a:pP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Manage positive pools and deconvolution testing</a:t>
            </a:r>
          </a:p>
          <a:p>
            <a:pPr indent="-408600">
              <a:lnSpc>
                <a:spcPct val="100000"/>
              </a:lnSpc>
              <a:buClr>
                <a:srgbClr val="92D050"/>
              </a:buClr>
              <a:buFont typeface="Wingdings" pitchFamily="2" charset="2"/>
              <a:buChar char="ü"/>
            </a:pP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Ensure quality assurance and traceability</a:t>
            </a:r>
          </a:p>
          <a:p>
            <a:pPr>
              <a:lnSpc>
                <a:spcPct val="100000"/>
              </a:lnSpc>
            </a:pPr>
            <a:endParaRPr lang="en-GB" sz="2600" b="1" dirty="0">
              <a:solidFill>
                <a:srgbClr val="334251"/>
              </a:solidFill>
              <a:latin typeface="Aptos" panose="020B00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40DA07B-8607-E7C5-BCE2-D6112448FFC0}"/>
              </a:ext>
            </a:extLst>
          </p:cNvPr>
          <p:cNvSpPr txBox="1">
            <a:spLocks/>
          </p:cNvSpPr>
          <p:nvPr/>
        </p:nvSpPr>
        <p:spPr>
          <a:xfrm>
            <a:off x="629920" y="476885"/>
            <a:ext cx="7000240" cy="9455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4200" b="1" dirty="0">
                <a:solidFill>
                  <a:schemeClr val="bg1"/>
                </a:solidFill>
                <a:latin typeface="Aptos" panose="020B0004020202020204" pitchFamily="34" charset="0"/>
              </a:rPr>
              <a:t>Objectives</a:t>
            </a:r>
          </a:p>
          <a:p>
            <a:pPr>
              <a:lnSpc>
                <a:spcPct val="80000"/>
              </a:lnSpc>
            </a:pPr>
            <a:r>
              <a:rPr lang="en-GB" sz="4200" b="1" dirty="0">
                <a:solidFill>
                  <a:schemeClr val="bg1"/>
                </a:solidFill>
                <a:latin typeface="Aptos" panose="020B0004020202020204" pitchFamily="34" charset="0"/>
              </a:rPr>
              <a:t>of the Training</a:t>
            </a:r>
          </a:p>
        </p:txBody>
      </p:sp>
    </p:spTree>
    <p:extLst>
      <p:ext uri="{BB962C8B-B14F-4D97-AF65-F5344CB8AC3E}">
        <p14:creationId xmlns:p14="http://schemas.microsoft.com/office/powerpoint/2010/main" val="3169014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329B7-9DFA-D13C-DE48-DCE3B2EEF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EEC12CD-CE9E-4DFF-274D-4B51F46836AD}"/>
              </a:ext>
            </a:extLst>
          </p:cNvPr>
          <p:cNvSpPr txBox="1">
            <a:spLocks/>
          </p:cNvSpPr>
          <p:nvPr/>
        </p:nvSpPr>
        <p:spPr>
          <a:xfrm>
            <a:off x="629920" y="2265681"/>
            <a:ext cx="10942320" cy="30683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Document all non-valid results (Error / invalid / no result), procedural errors, and corrective actions. Corrective actions may include:</a:t>
            </a:r>
          </a:p>
          <a:p>
            <a:pPr>
              <a:lnSpc>
                <a:spcPct val="100000"/>
              </a:lnSpc>
            </a:pPr>
            <a:r>
              <a:rPr lang="en-GB" sz="2600" b="1" dirty="0">
                <a:solidFill>
                  <a:srgbClr val="334251"/>
                </a:solidFill>
                <a:latin typeface="Aptos" panose="020B0004020202020204" pitchFamily="34" charset="0"/>
              </a:rPr>
              <a:t>Repeating tests (if specimen volume remains)</a:t>
            </a:r>
          </a:p>
          <a:p>
            <a:pPr>
              <a:lnSpc>
                <a:spcPct val="100000"/>
              </a:lnSpc>
            </a:pPr>
            <a:r>
              <a:rPr lang="en-GB" sz="2600" b="1" dirty="0">
                <a:solidFill>
                  <a:srgbClr val="334251"/>
                </a:solidFill>
                <a:latin typeface="Aptos" panose="020B0004020202020204" pitchFamily="34" charset="0"/>
              </a:rPr>
              <a:t>Reviewing pooled testing procedures</a:t>
            </a:r>
          </a:p>
          <a:p>
            <a:pPr>
              <a:lnSpc>
                <a:spcPct val="100000"/>
              </a:lnSpc>
            </a:pPr>
            <a:r>
              <a:rPr lang="en-GB" sz="2600" b="1" dirty="0">
                <a:solidFill>
                  <a:srgbClr val="334251"/>
                </a:solidFill>
                <a:latin typeface="Aptos" panose="020B0004020202020204" pitchFamily="34" charset="0"/>
              </a:rPr>
              <a:t>Retraining staff on aliquoting and specimen identification</a:t>
            </a:r>
          </a:p>
          <a:p>
            <a:pPr>
              <a:lnSpc>
                <a:spcPct val="100000"/>
              </a:lnSpc>
            </a:pPr>
            <a:r>
              <a:rPr lang="en-GB" sz="2600" b="1" dirty="0">
                <a:solidFill>
                  <a:srgbClr val="334251"/>
                </a:solidFill>
                <a:latin typeface="Aptos" panose="020B0004020202020204" pitchFamily="34" charset="0"/>
              </a:rPr>
              <a:t>Checking instrument maintenance and calibration</a:t>
            </a:r>
          </a:p>
          <a:p>
            <a:pPr>
              <a:lnSpc>
                <a:spcPct val="100000"/>
              </a:lnSpc>
            </a:pPr>
            <a:endParaRPr lang="en-GB" sz="2600" b="1" dirty="0">
              <a:solidFill>
                <a:srgbClr val="334251"/>
              </a:solidFill>
              <a:latin typeface="Aptos" panose="020B00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A5DA35B-3283-2F9C-B2CC-2FF6ECE6FC65}"/>
              </a:ext>
            </a:extLst>
          </p:cNvPr>
          <p:cNvSpPr txBox="1">
            <a:spLocks/>
          </p:cNvSpPr>
          <p:nvPr/>
        </p:nvSpPr>
        <p:spPr>
          <a:xfrm>
            <a:off x="629920" y="476885"/>
            <a:ext cx="7000240" cy="9455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4200" b="1" dirty="0">
                <a:solidFill>
                  <a:schemeClr val="bg1"/>
                </a:solidFill>
                <a:latin typeface="Aptos" panose="020B0004020202020204" pitchFamily="34" charset="0"/>
              </a:rPr>
              <a:t>Documentation</a:t>
            </a:r>
          </a:p>
          <a:p>
            <a:pPr>
              <a:lnSpc>
                <a:spcPct val="80000"/>
              </a:lnSpc>
            </a:pPr>
            <a:r>
              <a:rPr lang="en-GB" sz="4200" b="1" dirty="0">
                <a:solidFill>
                  <a:schemeClr val="bg1"/>
                </a:solidFill>
                <a:latin typeface="Aptos" panose="020B0004020202020204" pitchFamily="34" charset="0"/>
              </a:rPr>
              <a:t>and Corrective Actions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9196E1-588B-B3CE-45C0-EA4B46B68667}"/>
              </a:ext>
            </a:extLst>
          </p:cNvPr>
          <p:cNvSpPr/>
          <p:nvPr/>
        </p:nvSpPr>
        <p:spPr>
          <a:xfrm>
            <a:off x="751840" y="5659120"/>
            <a:ext cx="10739120" cy="711200"/>
          </a:xfrm>
          <a:prstGeom prst="rect">
            <a:avLst/>
          </a:prstGeom>
          <a:solidFill>
            <a:srgbClr val="09BA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C3A6AC-7C1B-18AB-7ED8-D39D30558AF9}"/>
              </a:ext>
            </a:extLst>
          </p:cNvPr>
          <p:cNvSpPr txBox="1"/>
          <p:nvPr/>
        </p:nvSpPr>
        <p:spPr>
          <a:xfrm>
            <a:off x="904240" y="5767755"/>
            <a:ext cx="882904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5200" indent="-385200"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n-GB" sz="2600" dirty="0">
                <a:solidFill>
                  <a:schemeClr val="bg1"/>
                </a:solidFill>
                <a:latin typeface="Aptos" panose="020B0004020202020204" pitchFamily="34" charset="0"/>
              </a:rPr>
              <a:t>Report major deviations to laboratory supervisors.</a:t>
            </a:r>
          </a:p>
        </p:txBody>
      </p:sp>
    </p:spTree>
    <p:extLst>
      <p:ext uri="{BB962C8B-B14F-4D97-AF65-F5344CB8AC3E}">
        <p14:creationId xmlns:p14="http://schemas.microsoft.com/office/powerpoint/2010/main" val="3066592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447E4-D5D9-33EA-71D7-0C7A6074A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D1452EE-FC7F-F437-1D5A-4CBBC3B75129}"/>
              </a:ext>
            </a:extLst>
          </p:cNvPr>
          <p:cNvSpPr txBox="1">
            <a:spLocks/>
          </p:cNvSpPr>
          <p:nvPr/>
        </p:nvSpPr>
        <p:spPr>
          <a:xfrm>
            <a:off x="629920" y="2265681"/>
            <a:ext cx="10942320" cy="26923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Continue participation in LC-</a:t>
            </a:r>
            <a:r>
              <a:rPr lang="en-GB" sz="2600" dirty="0" err="1">
                <a:solidFill>
                  <a:srgbClr val="334251"/>
                </a:solidFill>
                <a:latin typeface="Aptos" panose="020B0004020202020204" pitchFamily="34" charset="0"/>
              </a:rPr>
              <a:t>aNAAT</a:t>
            </a: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 EQA programmes.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Include pooled testing in:</a:t>
            </a:r>
          </a:p>
          <a:p>
            <a:pPr>
              <a:lnSpc>
                <a:spcPct val="100000"/>
              </a:lnSpc>
            </a:pPr>
            <a:r>
              <a:rPr lang="en-GB" sz="2600" b="1" dirty="0">
                <a:solidFill>
                  <a:srgbClr val="334251"/>
                </a:solidFill>
                <a:latin typeface="Aptos" panose="020B0004020202020204" pitchFamily="34" charset="0"/>
              </a:rPr>
              <a:t>Proficiency testing schemes</a:t>
            </a:r>
          </a:p>
          <a:p>
            <a:pPr>
              <a:lnSpc>
                <a:spcPct val="100000"/>
              </a:lnSpc>
            </a:pPr>
            <a:r>
              <a:rPr lang="en-GB" sz="2600" b="1" dirty="0">
                <a:solidFill>
                  <a:srgbClr val="334251"/>
                </a:solidFill>
                <a:latin typeface="Aptos" panose="020B0004020202020204" pitchFamily="34" charset="0"/>
              </a:rPr>
              <a:t>Supervisory visits and laboratory audits</a:t>
            </a:r>
          </a:p>
          <a:p>
            <a:pPr>
              <a:lnSpc>
                <a:spcPct val="100000"/>
              </a:lnSpc>
            </a:pPr>
            <a:r>
              <a:rPr lang="en-GB" sz="2600" b="1" dirty="0">
                <a:solidFill>
                  <a:srgbClr val="334251"/>
                </a:solidFill>
                <a:latin typeface="Aptos" panose="020B0004020202020204" pitchFamily="34" charset="0"/>
              </a:rPr>
              <a:t>NTP laboratory quality monitoring systems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B1462D5-3F56-B149-7738-1E18FA404532}"/>
              </a:ext>
            </a:extLst>
          </p:cNvPr>
          <p:cNvSpPr txBox="1">
            <a:spLocks/>
          </p:cNvSpPr>
          <p:nvPr/>
        </p:nvSpPr>
        <p:spPr>
          <a:xfrm>
            <a:off x="629920" y="476885"/>
            <a:ext cx="7000240" cy="9455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4200" b="1" dirty="0">
                <a:solidFill>
                  <a:schemeClr val="bg1"/>
                </a:solidFill>
                <a:latin typeface="Aptos" panose="020B0004020202020204" pitchFamily="34" charset="0"/>
              </a:rPr>
              <a:t>External Quality</a:t>
            </a:r>
          </a:p>
          <a:p>
            <a:pPr>
              <a:lnSpc>
                <a:spcPct val="80000"/>
              </a:lnSpc>
            </a:pPr>
            <a:r>
              <a:rPr lang="en-GB" sz="4200" b="1" dirty="0">
                <a:solidFill>
                  <a:schemeClr val="bg1"/>
                </a:solidFill>
                <a:latin typeface="Aptos" panose="020B0004020202020204" pitchFamily="34" charset="0"/>
              </a:rPr>
              <a:t>Assurance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AD1916-1FE5-D206-A363-6033AFFE5AC0}"/>
              </a:ext>
            </a:extLst>
          </p:cNvPr>
          <p:cNvSpPr/>
          <p:nvPr/>
        </p:nvSpPr>
        <p:spPr>
          <a:xfrm>
            <a:off x="751840" y="5262880"/>
            <a:ext cx="10739120" cy="1107440"/>
          </a:xfrm>
          <a:prstGeom prst="rect">
            <a:avLst/>
          </a:prstGeom>
          <a:solidFill>
            <a:srgbClr val="09BA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6B693-D39B-A683-3404-0F91FADDE7F9}"/>
              </a:ext>
            </a:extLst>
          </p:cNvPr>
          <p:cNvSpPr txBox="1"/>
          <p:nvPr/>
        </p:nvSpPr>
        <p:spPr>
          <a:xfrm>
            <a:off x="904240" y="5371515"/>
            <a:ext cx="968248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n-GB" sz="2600" dirty="0">
                <a:solidFill>
                  <a:schemeClr val="bg1"/>
                </a:solidFill>
                <a:latin typeface="Aptos" panose="020B0004020202020204" pitchFamily="34" charset="0"/>
              </a:rPr>
              <a:t>Ensures pooled testing maintains diagnostic performance comparable to individual testing</a:t>
            </a:r>
          </a:p>
        </p:txBody>
      </p:sp>
    </p:spTree>
    <p:extLst>
      <p:ext uri="{BB962C8B-B14F-4D97-AF65-F5344CB8AC3E}">
        <p14:creationId xmlns:p14="http://schemas.microsoft.com/office/powerpoint/2010/main" val="1621784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8FD0E-785A-C2E4-5771-E0A281E44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D2EB839-EEA1-AA70-AD17-C2DD7C3E604A}"/>
              </a:ext>
            </a:extLst>
          </p:cNvPr>
          <p:cNvSpPr txBox="1">
            <a:spLocks/>
          </p:cNvSpPr>
          <p:nvPr/>
        </p:nvSpPr>
        <p:spPr>
          <a:xfrm>
            <a:off x="629920" y="852805"/>
            <a:ext cx="11562080" cy="8743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Aptos" panose="020B0004020202020204" pitchFamily="34" charset="0"/>
              </a:rPr>
              <a:t>The Start4All Partnership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7F14048-6F91-59D1-C7D7-ACD13E65FB94}"/>
              </a:ext>
            </a:extLst>
          </p:cNvPr>
          <p:cNvGrpSpPr/>
          <p:nvPr/>
        </p:nvGrpSpPr>
        <p:grpSpPr>
          <a:xfrm>
            <a:off x="1350596" y="2356743"/>
            <a:ext cx="9632807" cy="4039542"/>
            <a:chOff x="1350596" y="2356743"/>
            <a:chExt cx="9632807" cy="403954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7809C8D-3986-3348-16CB-14932AE5181C}"/>
                </a:ext>
              </a:extLst>
            </p:cNvPr>
            <p:cNvGrpSpPr/>
            <p:nvPr/>
          </p:nvGrpSpPr>
          <p:grpSpPr>
            <a:xfrm>
              <a:off x="1604972" y="5239063"/>
              <a:ext cx="9124054" cy="1157222"/>
              <a:chOff x="1561571" y="5239063"/>
              <a:chExt cx="9124054" cy="1157222"/>
            </a:xfrm>
          </p:grpSpPr>
          <p:sp>
            <p:nvSpPr>
              <p:cNvPr id="6" name="Freeform 8">
                <a:extLst>
                  <a:ext uri="{FF2B5EF4-FFF2-40B4-BE49-F238E27FC236}">
                    <a16:creationId xmlns:a16="http://schemas.microsoft.com/office/drawing/2014/main" id="{38E8B4EB-74AA-4642-DCED-866B993BAA32}"/>
                  </a:ext>
                </a:extLst>
              </p:cNvPr>
              <p:cNvSpPr/>
              <p:nvPr/>
            </p:nvSpPr>
            <p:spPr>
              <a:xfrm>
                <a:off x="1561571" y="5506975"/>
                <a:ext cx="2083514" cy="621399"/>
              </a:xfrm>
              <a:custGeom>
                <a:avLst/>
                <a:gdLst/>
                <a:ahLst/>
                <a:cxnLst/>
                <a:rect l="l" t="t" r="r" b="b"/>
                <a:pathLst>
                  <a:path w="3125271" h="932098">
                    <a:moveTo>
                      <a:pt x="0" y="0"/>
                    </a:moveTo>
                    <a:lnTo>
                      <a:pt x="3125271" y="0"/>
                    </a:lnTo>
                    <a:lnTo>
                      <a:pt x="3125271" y="932099"/>
                    </a:lnTo>
                    <a:lnTo>
                      <a:pt x="0" y="93209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48FDEAC7-5BD2-92C1-9F36-642BF8BA6BD5}"/>
                  </a:ext>
                </a:extLst>
              </p:cNvPr>
              <p:cNvSpPr/>
              <p:nvPr/>
            </p:nvSpPr>
            <p:spPr>
              <a:xfrm>
                <a:off x="9487660" y="5343259"/>
                <a:ext cx="1197965" cy="948830"/>
              </a:xfrm>
              <a:custGeom>
                <a:avLst/>
                <a:gdLst/>
                <a:ahLst/>
                <a:cxnLst/>
                <a:rect l="l" t="t" r="r" b="b"/>
                <a:pathLst>
                  <a:path w="2195866" h="1739203">
                    <a:moveTo>
                      <a:pt x="0" y="0"/>
                    </a:moveTo>
                    <a:lnTo>
                      <a:pt x="2195865" y="0"/>
                    </a:lnTo>
                    <a:lnTo>
                      <a:pt x="2195865" y="1739203"/>
                    </a:lnTo>
                    <a:lnTo>
                      <a:pt x="0" y="17392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89BFEA5B-1F97-59C0-3463-AF11C6096F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6471" y="5518090"/>
                <a:ext cx="2101196" cy="599169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6F9CD03-6D55-CC74-6F50-B17845D27A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9053" y="5239063"/>
                <a:ext cx="1157222" cy="1157222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53763BE-05D1-4354-DCA4-9070A8D2D408}"/>
                </a:ext>
              </a:extLst>
            </p:cNvPr>
            <p:cNvGrpSpPr/>
            <p:nvPr/>
          </p:nvGrpSpPr>
          <p:grpSpPr>
            <a:xfrm>
              <a:off x="1350596" y="3653208"/>
              <a:ext cx="9632807" cy="1261316"/>
              <a:chOff x="1253160" y="3653208"/>
              <a:chExt cx="9632807" cy="1261316"/>
            </a:xfrm>
          </p:grpSpPr>
          <p:sp>
            <p:nvSpPr>
              <p:cNvPr id="12" name="Freeform 42">
                <a:extLst>
                  <a:ext uri="{FF2B5EF4-FFF2-40B4-BE49-F238E27FC236}">
                    <a16:creationId xmlns:a16="http://schemas.microsoft.com/office/drawing/2014/main" id="{64D64181-1A91-A0DA-8207-BF9A3D687F99}"/>
                  </a:ext>
                </a:extLst>
              </p:cNvPr>
              <p:cNvSpPr/>
              <p:nvPr/>
            </p:nvSpPr>
            <p:spPr>
              <a:xfrm>
                <a:off x="1253160" y="3653208"/>
                <a:ext cx="1358757" cy="1261316"/>
              </a:xfrm>
              <a:custGeom>
                <a:avLst/>
                <a:gdLst/>
                <a:ahLst/>
                <a:cxnLst/>
                <a:rect l="l" t="t" r="r" b="b"/>
                <a:pathLst>
                  <a:path w="2038135" h="1891974">
                    <a:moveTo>
                      <a:pt x="0" y="0"/>
                    </a:moveTo>
                    <a:lnTo>
                      <a:pt x="2038135" y="0"/>
                    </a:lnTo>
                    <a:lnTo>
                      <a:pt x="2038135" y="1891974"/>
                    </a:lnTo>
                    <a:lnTo>
                      <a:pt x="0" y="18919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FF659B8E-5C3B-279B-1D24-10262DF4BE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3111" y="3919574"/>
                <a:ext cx="2132856" cy="728585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994D202F-B279-2DC6-E903-9B6BDE466C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1916" y="3837207"/>
                <a:ext cx="1991922" cy="893319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FB473E9F-0D6B-B422-BEE0-068647B839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3837" y="3873313"/>
                <a:ext cx="1899275" cy="821106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E37B92D-5070-233B-D454-919E407AACDC}"/>
                </a:ext>
              </a:extLst>
            </p:cNvPr>
            <p:cNvGrpSpPr/>
            <p:nvPr/>
          </p:nvGrpSpPr>
          <p:grpSpPr>
            <a:xfrm>
              <a:off x="2126364" y="2356743"/>
              <a:ext cx="8079817" cy="1121805"/>
              <a:chOff x="2126364" y="2356743"/>
              <a:chExt cx="8079817" cy="1121805"/>
            </a:xfrm>
          </p:grpSpPr>
          <p:sp>
            <p:nvSpPr>
              <p:cNvPr id="14" name="Freeform 47">
                <a:extLst>
                  <a:ext uri="{FF2B5EF4-FFF2-40B4-BE49-F238E27FC236}">
                    <a16:creationId xmlns:a16="http://schemas.microsoft.com/office/drawing/2014/main" id="{BCABB6E5-77FD-37CB-CCC9-6827A9EC86B2}"/>
                  </a:ext>
                </a:extLst>
              </p:cNvPr>
              <p:cNvSpPr/>
              <p:nvPr/>
            </p:nvSpPr>
            <p:spPr>
              <a:xfrm>
                <a:off x="4904396" y="2356743"/>
                <a:ext cx="1538011" cy="1121805"/>
              </a:xfrm>
              <a:custGeom>
                <a:avLst/>
                <a:gdLst/>
                <a:ahLst/>
                <a:cxnLst/>
                <a:rect l="l" t="t" r="r" b="b"/>
                <a:pathLst>
                  <a:path w="2307017" h="1682708">
                    <a:moveTo>
                      <a:pt x="0" y="0"/>
                    </a:moveTo>
                    <a:lnTo>
                      <a:pt x="2307018" y="0"/>
                    </a:lnTo>
                    <a:lnTo>
                      <a:pt x="2307018" y="1682708"/>
                    </a:lnTo>
                    <a:lnTo>
                      <a:pt x="0" y="16827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 52">
                <a:extLst>
                  <a:ext uri="{FF2B5EF4-FFF2-40B4-BE49-F238E27FC236}">
                    <a16:creationId xmlns:a16="http://schemas.microsoft.com/office/drawing/2014/main" id="{9C6226FB-480D-ED3C-8B71-5E977A709F80}"/>
                  </a:ext>
                </a:extLst>
              </p:cNvPr>
              <p:cNvSpPr/>
              <p:nvPr/>
            </p:nvSpPr>
            <p:spPr>
              <a:xfrm>
                <a:off x="2126364" y="2562854"/>
                <a:ext cx="2037077" cy="709582"/>
              </a:xfrm>
              <a:custGeom>
                <a:avLst/>
                <a:gdLst/>
                <a:ahLst/>
                <a:cxnLst/>
                <a:rect l="l" t="t" r="r" b="b"/>
                <a:pathLst>
                  <a:path w="3055616" h="1064373">
                    <a:moveTo>
                      <a:pt x="0" y="0"/>
                    </a:moveTo>
                    <a:lnTo>
                      <a:pt x="3055616" y="0"/>
                    </a:lnTo>
                    <a:lnTo>
                      <a:pt x="3055616" y="1064374"/>
                    </a:lnTo>
                    <a:lnTo>
                      <a:pt x="0" y="10643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6B59A90F-DC70-50DC-EF7D-BD8B6DD8EE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95127" y="2665821"/>
                <a:ext cx="3011054" cy="49474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78500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C70D2-2121-F0ED-DE5E-9AF4C5C7B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5464C44-4EF6-31FC-C5A5-8BABEB6206E5}"/>
              </a:ext>
            </a:extLst>
          </p:cNvPr>
          <p:cNvSpPr txBox="1">
            <a:spLocks/>
          </p:cNvSpPr>
          <p:nvPr/>
        </p:nvSpPr>
        <p:spPr>
          <a:xfrm>
            <a:off x="629920" y="2303145"/>
            <a:ext cx="10160000" cy="2472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>
                <a:solidFill>
                  <a:srgbClr val="334251"/>
                </a:solidFill>
                <a:latin typeface="Aptos" panose="020B0004020202020204" pitchFamily="34" charset="0"/>
              </a:rPr>
              <a:t>The Start4All consortium expresses its thanks to all stakeholders, collaborators, and participants who supported our research efforts.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>
                <a:solidFill>
                  <a:srgbClr val="334251"/>
                </a:solidFill>
                <a:latin typeface="Aptos" panose="020B0004020202020204" pitchFamily="34" charset="0"/>
              </a:rPr>
              <a:t>For more information, see our online Acknowledgements page: </a:t>
            </a:r>
            <a:r>
              <a:rPr lang="en-US" b="1" u="sng">
                <a:solidFill>
                  <a:srgbClr val="334251"/>
                </a:solidFill>
                <a:latin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www.lstmed.ac.uk/start4all/acknowledgements</a:t>
            </a:r>
            <a:endParaRPr lang="en-US" b="1" u="sng" dirty="0">
              <a:solidFill>
                <a:srgbClr val="334251"/>
              </a:solidFill>
              <a:latin typeface="Aptos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945705-D475-ABA2-77A8-11B8331A251C}"/>
              </a:ext>
            </a:extLst>
          </p:cNvPr>
          <p:cNvSpPr txBox="1"/>
          <p:nvPr/>
        </p:nvSpPr>
        <p:spPr>
          <a:xfrm>
            <a:off x="629920" y="594689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334251"/>
                </a:solidFill>
                <a:latin typeface="Aptos" panose="020B0004020202020204" pitchFamily="34" charset="0"/>
              </a:rPr>
              <a:t>Start4All is funded by </a:t>
            </a:r>
            <a:r>
              <a:rPr lang="en-US" sz="2400" b="1" dirty="0" err="1">
                <a:solidFill>
                  <a:srgbClr val="334251"/>
                </a:solidFill>
                <a:latin typeface="Aptos" panose="020B0004020202020204" pitchFamily="34" charset="0"/>
              </a:rPr>
              <a:t>Unitaid</a:t>
            </a:r>
            <a:endParaRPr lang="en-GB" sz="2400" b="1" dirty="0">
              <a:solidFill>
                <a:srgbClr val="334251"/>
              </a:solidFill>
              <a:latin typeface="Aptos" panose="020B00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A95D564-5D90-FC17-E8B7-0F06E3BEA0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6595" y="5334000"/>
            <a:ext cx="2743928" cy="9542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1E625CC-DA34-4472-3869-CBFC371B870D}"/>
              </a:ext>
            </a:extLst>
          </p:cNvPr>
          <p:cNvSpPr txBox="1">
            <a:spLocks/>
          </p:cNvSpPr>
          <p:nvPr/>
        </p:nvSpPr>
        <p:spPr>
          <a:xfrm>
            <a:off x="629920" y="852805"/>
            <a:ext cx="11562080" cy="8743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Aptos" panose="020B0004020202020204" pitchFamily="34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64526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425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964C25-9D81-6B0E-A00B-CE6259D19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0A5D9D7-2846-0987-65F1-A11938C4C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" b="157"/>
          <a:stretch/>
        </p:blipFill>
        <p:spPr>
          <a:xfrm>
            <a:off x="4277360" y="1506952"/>
            <a:ext cx="3657599" cy="2868460"/>
          </a:xfrm>
          <a:prstGeom prst="rect">
            <a:avLst/>
          </a:prstGeom>
        </p:spPr>
      </p:pic>
      <p:sp>
        <p:nvSpPr>
          <p:cNvPr id="14" name="Round Same-side Corner of Rectangle 13">
            <a:extLst>
              <a:ext uri="{FF2B5EF4-FFF2-40B4-BE49-F238E27FC236}">
                <a16:creationId xmlns:a16="http://schemas.microsoft.com/office/drawing/2014/main" id="{F79D1204-4D83-92E4-30A7-6395ACA25EAB}"/>
              </a:ext>
            </a:extLst>
          </p:cNvPr>
          <p:cNvSpPr>
            <a:spLocks/>
          </p:cNvSpPr>
          <p:nvPr/>
        </p:nvSpPr>
        <p:spPr>
          <a:xfrm>
            <a:off x="0" y="6583681"/>
            <a:ext cx="12192000" cy="274319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rgbClr val="09BAA5"/>
              </a:gs>
              <a:gs pos="100000">
                <a:srgbClr val="DB7209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endParaRPr lang="lo-LA" altLang="en-US" sz="1200" dirty="0">
              <a:solidFill>
                <a:schemeClr val="bg1"/>
              </a:solidFill>
              <a:latin typeface="Aptos" panose="020B0004020202020204" pitchFamily="34" charset="0"/>
              <a:cs typeface="Saysettha OT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38A261-8442-1EF1-6F08-289D4E4F8CDB}"/>
              </a:ext>
            </a:extLst>
          </p:cNvPr>
          <p:cNvSpPr txBox="1"/>
          <p:nvPr/>
        </p:nvSpPr>
        <p:spPr>
          <a:xfrm>
            <a:off x="0" y="4575294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45"/>
              </a:spcAft>
              <a:buNone/>
            </a:pPr>
            <a:r>
              <a:rPr lang="en-GB" sz="2800" b="1" dirty="0" err="1">
                <a:solidFill>
                  <a:srgbClr val="09BAA5"/>
                </a:solidFill>
                <a:effectLst/>
                <a:latin typeface="Aptos" panose="020B0004020202020204" pitchFamily="34" charset="0"/>
              </a:rPr>
              <a:t>lstmed.ac.uk</a:t>
            </a:r>
            <a:r>
              <a:rPr lang="en-GB" sz="2800" b="1" dirty="0">
                <a:solidFill>
                  <a:srgbClr val="09BAA5"/>
                </a:solidFill>
                <a:effectLst/>
                <a:latin typeface="Aptos" panose="020B0004020202020204" pitchFamily="34" charset="0"/>
              </a:rPr>
              <a:t>/start4all</a:t>
            </a:r>
            <a:endParaRPr lang="en-GB" sz="2800" dirty="0">
              <a:solidFill>
                <a:srgbClr val="09BAA5"/>
              </a:solidFill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163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1BFF0-76FD-88F4-407D-AB6407D8D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A6667-4273-40B3-B0B7-E2A3E8217728}"/>
              </a:ext>
            </a:extLst>
          </p:cNvPr>
          <p:cNvSpPr txBox="1">
            <a:spLocks/>
          </p:cNvSpPr>
          <p:nvPr/>
        </p:nvSpPr>
        <p:spPr>
          <a:xfrm>
            <a:off x="629920" y="2265681"/>
            <a:ext cx="10275423" cy="31307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334251"/>
              </a:buClr>
            </a:pP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Expands access to molecular TB testing</a:t>
            </a:r>
          </a:p>
          <a:p>
            <a:pPr>
              <a:lnSpc>
                <a:spcPct val="100000"/>
              </a:lnSpc>
              <a:buClr>
                <a:srgbClr val="334251"/>
              </a:buClr>
            </a:pP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Uses fewer cartridges</a:t>
            </a:r>
          </a:p>
          <a:p>
            <a:pPr>
              <a:lnSpc>
                <a:spcPct val="100000"/>
              </a:lnSpc>
              <a:buClr>
                <a:srgbClr val="334251"/>
              </a:buClr>
            </a:pP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Reduces laboratory workload</a:t>
            </a:r>
          </a:p>
          <a:p>
            <a:pPr>
              <a:lnSpc>
                <a:spcPct val="100000"/>
              </a:lnSpc>
              <a:buClr>
                <a:srgbClr val="334251"/>
              </a:buClr>
            </a:pP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Supports large screening activities</a:t>
            </a:r>
          </a:p>
          <a:p>
            <a:pPr>
              <a:lnSpc>
                <a:spcPct val="100000"/>
              </a:lnSpc>
            </a:pPr>
            <a:endParaRPr lang="en-GB" sz="2600" b="1" dirty="0">
              <a:solidFill>
                <a:srgbClr val="334251"/>
              </a:solidFill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2600" b="1" dirty="0">
              <a:solidFill>
                <a:srgbClr val="334251"/>
              </a:solidFill>
              <a:latin typeface="Aptos" panose="020B00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35EC8F-AC66-1931-4514-A49EB1DFDF95}"/>
              </a:ext>
            </a:extLst>
          </p:cNvPr>
          <p:cNvSpPr txBox="1">
            <a:spLocks/>
          </p:cNvSpPr>
          <p:nvPr/>
        </p:nvSpPr>
        <p:spPr>
          <a:xfrm>
            <a:off x="629920" y="476885"/>
            <a:ext cx="7000240" cy="9455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4200" b="1" dirty="0">
                <a:solidFill>
                  <a:schemeClr val="bg1"/>
                </a:solidFill>
                <a:latin typeface="Aptos" panose="020B0004020202020204" pitchFamily="34" charset="0"/>
              </a:rPr>
              <a:t>Why Pooled</a:t>
            </a:r>
          </a:p>
          <a:p>
            <a:pPr>
              <a:lnSpc>
                <a:spcPct val="80000"/>
              </a:lnSpc>
            </a:pPr>
            <a:r>
              <a:rPr lang="en-GB" sz="4200" b="1" dirty="0">
                <a:solidFill>
                  <a:schemeClr val="bg1"/>
                </a:solidFill>
                <a:latin typeface="Aptos" panose="020B0004020202020204" pitchFamily="34" charset="0"/>
              </a:rPr>
              <a:t>Testing Matters</a:t>
            </a:r>
          </a:p>
        </p:txBody>
      </p:sp>
    </p:spTree>
    <p:extLst>
      <p:ext uri="{BB962C8B-B14F-4D97-AF65-F5344CB8AC3E}">
        <p14:creationId xmlns:p14="http://schemas.microsoft.com/office/powerpoint/2010/main" val="106107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723F5C6-F1EA-D1A8-8304-AD2F2498C0C9}"/>
              </a:ext>
            </a:extLst>
          </p:cNvPr>
          <p:cNvGrpSpPr/>
          <p:nvPr/>
        </p:nvGrpSpPr>
        <p:grpSpPr>
          <a:xfrm>
            <a:off x="7832361" y="2248524"/>
            <a:ext cx="3635115" cy="4159771"/>
            <a:chOff x="2091128" y="2248524"/>
            <a:chExt cx="3635115" cy="415977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384657D-FB85-57D0-DE07-5DD6D813FFB4}"/>
                </a:ext>
              </a:extLst>
            </p:cNvPr>
            <p:cNvSpPr/>
            <p:nvPr/>
          </p:nvSpPr>
          <p:spPr>
            <a:xfrm>
              <a:off x="2091128" y="2248524"/>
              <a:ext cx="3635115" cy="415977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3425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D6FCAC1-4D07-3A35-E356-42051CDAA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9285" y="2435901"/>
              <a:ext cx="3098800" cy="3780541"/>
            </a:xfrm>
            <a:prstGeom prst="rect">
              <a:avLst/>
            </a:prstGeom>
          </p:spPr>
        </p:pic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3CCEB05-4C01-A870-E10E-286C4A3EB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424679"/>
              </p:ext>
            </p:extLst>
          </p:nvPr>
        </p:nvGraphicFramePr>
        <p:xfrm>
          <a:off x="678304" y="2248525"/>
          <a:ext cx="6554450" cy="4144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9134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ptos" panose="020B0004020202020204" pitchFamily="34" charset="0"/>
                        </a:rPr>
                        <a:t>Interpretation of Results</a:t>
                      </a:r>
                    </a:p>
                  </a:txBody>
                  <a:tcPr marL="180000" marT="72000" marB="45745">
                    <a:solidFill>
                      <a:srgbClr val="3342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982">
                <a:tc>
                  <a:txBody>
                    <a:bodyPr/>
                    <a:lstStyle/>
                    <a:p>
                      <a:r>
                        <a:rPr lang="en-US" sz="1700" b="1" kern="12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If pooled result = MTB not detected</a:t>
                      </a:r>
                      <a:endParaRPr lang="en-US" sz="1700" kern="1200" dirty="0">
                        <a:solidFill>
                          <a:schemeClr val="bg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700" kern="12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→ all specimens are interpreted as negative</a:t>
                      </a:r>
                      <a:br>
                        <a:rPr lang="en-US" sz="1700" kern="12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700" kern="12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→ no further testing is required</a:t>
                      </a:r>
                    </a:p>
                  </a:txBody>
                  <a:tcPr marL="180000" marT="45745" marB="45745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4664">
                <a:tc>
                  <a:txBody>
                    <a:bodyPr/>
                    <a:lstStyle/>
                    <a:p>
                      <a:r>
                        <a:rPr lang="en-US" sz="1700" b="1" kern="12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If pooled result = MTB detected or trace</a:t>
                      </a:r>
                      <a:endParaRPr lang="en-US" sz="1700" kern="1200" dirty="0">
                        <a:solidFill>
                          <a:schemeClr val="bg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700" kern="12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→ perform individual testing for all specimens in the pool</a:t>
                      </a:r>
                      <a:br>
                        <a:rPr lang="en-US" sz="1700" kern="12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700" kern="12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→ use remaining processed specimen</a:t>
                      </a:r>
                      <a:endParaRPr lang="en-US" sz="1700" b="1" kern="1200" dirty="0">
                        <a:solidFill>
                          <a:schemeClr val="bg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700" b="1" kern="12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If pooled result = Error, invalid, or no result (non-valid)</a:t>
                      </a:r>
                    </a:p>
                    <a:p>
                      <a:r>
                        <a:rPr lang="en-US" sz="1700" kern="12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Follow the Laboratory procedure for non-valid results.</a:t>
                      </a:r>
                    </a:p>
                    <a:p>
                      <a:r>
                        <a:rPr lang="en-US" sz="1700" kern="12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→ Repeat pooled test if volume remains, OR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700" kern="12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→ Perform individual testing of all specimens in the pool.</a:t>
                      </a:r>
                      <a:endParaRPr lang="en-US" sz="1700" b="1" kern="1200" dirty="0">
                        <a:solidFill>
                          <a:schemeClr val="bg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700" b="1" kern="12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Clinical decisions are based on the individual test results.</a:t>
                      </a:r>
                      <a:endParaRPr lang="en-US" sz="1700" kern="1200" dirty="0">
                        <a:solidFill>
                          <a:schemeClr val="bg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80000" marT="45745" marB="45745" anchor="ctr">
                    <a:solidFill>
                      <a:srgbClr val="DD02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Graphic 10" descr="Magnifying glass with solid fill">
            <a:extLst>
              <a:ext uri="{FF2B5EF4-FFF2-40B4-BE49-F238E27FC236}">
                <a16:creationId xmlns:a16="http://schemas.microsoft.com/office/drawing/2014/main" id="{8BF6F804-D508-2A1C-DFAA-6BD129FAE7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4442" y="3896576"/>
            <a:ext cx="531617" cy="531617"/>
          </a:xfrm>
          <a:prstGeom prst="rect">
            <a:avLst/>
          </a:prstGeom>
        </p:spPr>
      </p:pic>
      <p:pic>
        <p:nvPicPr>
          <p:cNvPr id="12" name="Graphic 11" descr="Close with solid fill">
            <a:extLst>
              <a:ext uri="{FF2B5EF4-FFF2-40B4-BE49-F238E27FC236}">
                <a16:creationId xmlns:a16="http://schemas.microsoft.com/office/drawing/2014/main" id="{B51F9AF8-9C8B-293B-C7D1-E5861829860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8138" y="2836863"/>
            <a:ext cx="398713" cy="39871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196D0D4-A9E0-613A-B107-F816B1FE21B0}"/>
              </a:ext>
            </a:extLst>
          </p:cNvPr>
          <p:cNvSpPr txBox="1">
            <a:spLocks/>
          </p:cNvSpPr>
          <p:nvPr/>
        </p:nvSpPr>
        <p:spPr>
          <a:xfrm>
            <a:off x="629920" y="985520"/>
            <a:ext cx="7000240" cy="4775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4200" b="1" dirty="0">
                <a:solidFill>
                  <a:schemeClr val="bg1"/>
                </a:solidFill>
                <a:latin typeface="Aptos" panose="020B0004020202020204" pitchFamily="34" charset="0"/>
              </a:rPr>
              <a:t>What is Pooled Testing</a:t>
            </a:r>
          </a:p>
        </p:txBody>
      </p:sp>
    </p:spTree>
    <p:extLst>
      <p:ext uri="{BB962C8B-B14F-4D97-AF65-F5344CB8AC3E}">
        <p14:creationId xmlns:p14="http://schemas.microsoft.com/office/powerpoint/2010/main" val="3500854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697C-FC2E-BBD6-A0F7-0585353EDEE2}"/>
              </a:ext>
            </a:extLst>
          </p:cNvPr>
          <p:cNvSpPr txBox="1">
            <a:spLocks/>
          </p:cNvSpPr>
          <p:nvPr/>
        </p:nvSpPr>
        <p:spPr>
          <a:xfrm>
            <a:off x="629920" y="476885"/>
            <a:ext cx="7000240" cy="9455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4200" b="1" dirty="0">
                <a:solidFill>
                  <a:schemeClr val="bg1"/>
                </a:solidFill>
                <a:latin typeface="Aptos" panose="020B0004020202020204" pitchFamily="34" charset="0"/>
              </a:rPr>
              <a:t>When to Use</a:t>
            </a:r>
          </a:p>
          <a:p>
            <a:pPr>
              <a:lnSpc>
                <a:spcPct val="80000"/>
              </a:lnSpc>
            </a:pPr>
            <a:r>
              <a:rPr lang="en-GB" sz="4200" b="1" dirty="0">
                <a:solidFill>
                  <a:schemeClr val="bg1"/>
                </a:solidFill>
                <a:latin typeface="Aptos" panose="020B0004020202020204" pitchFamily="34" charset="0"/>
              </a:rPr>
              <a:t>Pooled Testing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41E95C-AB5B-41B5-65C1-87F1F39A1317}"/>
              </a:ext>
            </a:extLst>
          </p:cNvPr>
          <p:cNvSpPr txBox="1">
            <a:spLocks/>
          </p:cNvSpPr>
          <p:nvPr/>
        </p:nvSpPr>
        <p:spPr>
          <a:xfrm>
            <a:off x="629920" y="2265681"/>
            <a:ext cx="5733405" cy="21013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Key conditions:</a:t>
            </a:r>
          </a:p>
          <a:p>
            <a:pPr marL="444600" indent="-444600">
              <a:lnSpc>
                <a:spcPct val="100000"/>
              </a:lnSpc>
              <a:buClr>
                <a:srgbClr val="92D050"/>
              </a:buClr>
              <a:buFont typeface="Wingdings" pitchFamily="2" charset="2"/>
              <a:buChar char="ü"/>
            </a:pPr>
            <a:r>
              <a:rPr lang="en-GB" sz="2600" b="1" dirty="0">
                <a:solidFill>
                  <a:srgbClr val="334251"/>
                </a:solidFill>
                <a:latin typeface="Aptos" panose="020B0004020202020204" pitchFamily="34" charset="0"/>
              </a:rPr>
              <a:t>Low to moderate positivity (&lt;30%)</a:t>
            </a:r>
          </a:p>
          <a:p>
            <a:pPr marL="444600" indent="-444600">
              <a:lnSpc>
                <a:spcPct val="100000"/>
              </a:lnSpc>
              <a:buClr>
                <a:srgbClr val="92D050"/>
              </a:buClr>
              <a:buFont typeface="Wingdings" pitchFamily="2" charset="2"/>
              <a:buChar char="ü"/>
            </a:pPr>
            <a:r>
              <a:rPr lang="en-GB" sz="2600" b="1" dirty="0">
                <a:solidFill>
                  <a:srgbClr val="334251"/>
                </a:solidFill>
                <a:latin typeface="Aptos" panose="020B0004020202020204" pitchFamily="34" charset="0"/>
              </a:rPr>
              <a:t>Adequate sputum volume</a:t>
            </a:r>
          </a:p>
          <a:p>
            <a:pPr marL="444600" indent="-444600">
              <a:lnSpc>
                <a:spcPct val="100000"/>
              </a:lnSpc>
              <a:buClr>
                <a:srgbClr val="92D050"/>
              </a:buClr>
              <a:buFont typeface="Wingdings" pitchFamily="2" charset="2"/>
              <a:buChar char="ü"/>
            </a:pPr>
            <a:r>
              <a:rPr lang="en-GB" sz="2600" b="1" dirty="0">
                <a:solidFill>
                  <a:srgbClr val="334251"/>
                </a:solidFill>
                <a:latin typeface="Aptos" panose="020B0004020202020204" pitchFamily="34" charset="0"/>
              </a:rPr>
              <a:t>Ability to perform reflex testing</a:t>
            </a:r>
          </a:p>
          <a:p>
            <a:pPr>
              <a:lnSpc>
                <a:spcPct val="100000"/>
              </a:lnSpc>
            </a:pPr>
            <a:endParaRPr lang="en-GB" sz="2600" b="1" dirty="0">
              <a:solidFill>
                <a:srgbClr val="334251"/>
              </a:solidFill>
              <a:latin typeface="Aptos" panose="020B00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57D841-D695-B16B-8CC9-33A4D50F5C73}"/>
              </a:ext>
            </a:extLst>
          </p:cNvPr>
          <p:cNvSpPr txBox="1">
            <a:spLocks/>
          </p:cNvSpPr>
          <p:nvPr/>
        </p:nvSpPr>
        <p:spPr>
          <a:xfrm>
            <a:off x="6995743" y="2268180"/>
            <a:ext cx="4741555" cy="2138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Typical settings:</a:t>
            </a:r>
          </a:p>
          <a:p>
            <a:pPr>
              <a:lnSpc>
                <a:spcPct val="100000"/>
              </a:lnSpc>
            </a:pPr>
            <a:r>
              <a:rPr lang="en-GB" sz="2600" b="1" dirty="0">
                <a:solidFill>
                  <a:srgbClr val="334251"/>
                </a:solidFill>
                <a:latin typeface="Aptos" panose="020B0004020202020204" pitchFamily="34" charset="0"/>
              </a:rPr>
              <a:t>Community screening</a:t>
            </a:r>
          </a:p>
          <a:p>
            <a:pPr>
              <a:lnSpc>
                <a:spcPct val="100000"/>
              </a:lnSpc>
            </a:pPr>
            <a:r>
              <a:rPr lang="en-GB" sz="2600" b="1" dirty="0">
                <a:solidFill>
                  <a:srgbClr val="334251"/>
                </a:solidFill>
                <a:latin typeface="Aptos" panose="020B0004020202020204" pitchFamily="34" charset="0"/>
              </a:rPr>
              <a:t>High throughput laboratories</a:t>
            </a:r>
          </a:p>
          <a:p>
            <a:pPr>
              <a:lnSpc>
                <a:spcPct val="100000"/>
              </a:lnSpc>
            </a:pPr>
            <a:r>
              <a:rPr lang="en-GB" sz="2600" b="1" dirty="0">
                <a:solidFill>
                  <a:srgbClr val="334251"/>
                </a:solidFill>
                <a:latin typeface="Aptos" panose="020B0004020202020204" pitchFamily="34" charset="0"/>
              </a:rPr>
              <a:t>Outreach campaigns</a:t>
            </a:r>
          </a:p>
          <a:p>
            <a:pPr>
              <a:lnSpc>
                <a:spcPct val="100000"/>
              </a:lnSpc>
            </a:pPr>
            <a:endParaRPr lang="en-GB" sz="2600" b="1" dirty="0">
              <a:solidFill>
                <a:srgbClr val="334251"/>
              </a:solidFill>
              <a:latin typeface="Aptos" panose="020B00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D89CD1-6C74-E7D2-9B3A-A39068F8E22C}"/>
              </a:ext>
            </a:extLst>
          </p:cNvPr>
          <p:cNvCxnSpPr>
            <a:cxnSpLocks/>
          </p:cNvCxnSpPr>
          <p:nvPr/>
        </p:nvCxnSpPr>
        <p:spPr>
          <a:xfrm>
            <a:off x="6708098" y="2405921"/>
            <a:ext cx="0" cy="3882453"/>
          </a:xfrm>
          <a:prstGeom prst="line">
            <a:avLst/>
          </a:prstGeom>
          <a:ln w="19050">
            <a:solidFill>
              <a:srgbClr val="334251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579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39A2C-D3E5-4997-2BC5-E982C6E4E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A5C73-F3AB-48E5-0F46-8B07D78F0357}"/>
              </a:ext>
            </a:extLst>
          </p:cNvPr>
          <p:cNvSpPr txBox="1">
            <a:spLocks/>
          </p:cNvSpPr>
          <p:nvPr/>
        </p:nvSpPr>
        <p:spPr>
          <a:xfrm>
            <a:off x="629920" y="476885"/>
            <a:ext cx="7000240" cy="9455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4200" b="1" dirty="0">
                <a:solidFill>
                  <a:schemeClr val="bg1"/>
                </a:solidFill>
                <a:latin typeface="Aptos" panose="020B0004020202020204" pitchFamily="34" charset="0"/>
              </a:rPr>
              <a:t>When NOT to</a:t>
            </a:r>
          </a:p>
          <a:p>
            <a:pPr>
              <a:lnSpc>
                <a:spcPct val="80000"/>
              </a:lnSpc>
            </a:pPr>
            <a:r>
              <a:rPr lang="en-GB" sz="4200" b="1" dirty="0">
                <a:solidFill>
                  <a:schemeClr val="bg1"/>
                </a:solidFill>
                <a:latin typeface="Aptos" panose="020B0004020202020204" pitchFamily="34" charset="0"/>
              </a:rPr>
              <a:t>Use Pooled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50188-B670-3956-818B-79B1109B40CC}"/>
              </a:ext>
            </a:extLst>
          </p:cNvPr>
          <p:cNvSpPr txBox="1">
            <a:spLocks/>
          </p:cNvSpPr>
          <p:nvPr/>
        </p:nvSpPr>
        <p:spPr>
          <a:xfrm>
            <a:off x="629920" y="2265681"/>
            <a:ext cx="10465972" cy="30683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indent="-43200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dk1"/>
                </a:solidFill>
                <a:latin typeface="Aptos" panose="020B0004020202020204" pitchFamily="34" charset="0"/>
              </a:rPr>
              <a:t>❌</a:t>
            </a:r>
            <a:r>
              <a:rPr lang="en-US" dirty="0">
                <a:solidFill>
                  <a:schemeClr val="dk1"/>
                </a:solidFill>
                <a:latin typeface="Aptos" panose="020B0004020202020204" pitchFamily="34" charset="0"/>
              </a:rPr>
              <a:t>   </a:t>
            </a: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High TB positivity settings</a:t>
            </a:r>
          </a:p>
          <a:p>
            <a:pPr marL="432000" indent="-43200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dk1"/>
                </a:solidFill>
                <a:latin typeface="Aptos" panose="020B0004020202020204" pitchFamily="34" charset="0"/>
              </a:rPr>
              <a:t>❌   </a:t>
            </a:r>
            <a:r>
              <a:rPr lang="en-US" sz="2400" dirty="0">
                <a:solidFill>
                  <a:schemeClr val="dk1"/>
                </a:solidFill>
                <a:latin typeface="Aptos" panose="020B0004020202020204" pitchFamily="34" charset="0"/>
              </a:rPr>
              <a:t> </a:t>
            </a: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Insufficient sputum volume</a:t>
            </a:r>
          </a:p>
          <a:p>
            <a:pPr marL="431800" indent="-43180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dk1"/>
                </a:solidFill>
                <a:latin typeface="Aptos"/>
              </a:rPr>
              <a:t>❌</a:t>
            </a:r>
            <a:r>
              <a:rPr lang="en-US" sz="2400" dirty="0">
                <a:solidFill>
                  <a:schemeClr val="dk1"/>
                </a:solidFill>
                <a:latin typeface="Aptos"/>
              </a:rPr>
              <a:t>   </a:t>
            </a:r>
            <a:r>
              <a:rPr lang="en-GB" sz="2600" dirty="0">
                <a:solidFill>
                  <a:srgbClr val="334251"/>
                </a:solidFill>
                <a:latin typeface="Aptos"/>
              </a:rPr>
              <a:t>Invalid samples such as extrapulmonary samples</a:t>
            </a:r>
          </a:p>
          <a:p>
            <a:pPr marL="432000" indent="-43200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dk1"/>
                </a:solidFill>
                <a:latin typeface="Aptos" panose="020B0004020202020204" pitchFamily="34" charset="0"/>
              </a:rPr>
              <a:t>❌</a:t>
            </a:r>
            <a:r>
              <a:rPr lang="en-US" sz="2400" dirty="0">
                <a:solidFill>
                  <a:schemeClr val="dk1"/>
                </a:solidFill>
                <a:latin typeface="Aptos" panose="020B0004020202020204" pitchFamily="34" charset="0"/>
              </a:rPr>
              <a:t>   </a:t>
            </a: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Need for immediate individual result (e.g. risk of drug-resistant TB)</a:t>
            </a:r>
          </a:p>
          <a:p>
            <a:pPr marL="431800" indent="-43180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dk1"/>
                </a:solidFill>
                <a:latin typeface="Aptos" panose="020B0004020202020204" pitchFamily="34" charset="0"/>
              </a:rPr>
              <a:t>❌</a:t>
            </a:r>
            <a:r>
              <a:rPr lang="en-US" sz="2400" dirty="0">
                <a:solidFill>
                  <a:schemeClr val="dk1"/>
                </a:solidFill>
                <a:latin typeface="Aptos" panose="020B0004020202020204" pitchFamily="34" charset="0"/>
              </a:rPr>
              <a:t>   </a:t>
            </a: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Risk of paucibacillary TB including children, people living with HIV, and those with prior TB treatment</a:t>
            </a:r>
          </a:p>
          <a:p>
            <a:pPr>
              <a:lnSpc>
                <a:spcPct val="100000"/>
              </a:lnSpc>
            </a:pPr>
            <a:endParaRPr lang="en-GB" sz="2600" dirty="0">
              <a:solidFill>
                <a:srgbClr val="334251"/>
              </a:solidFill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2600" b="1" dirty="0">
              <a:solidFill>
                <a:srgbClr val="334251"/>
              </a:solidFill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2600" b="1" dirty="0">
              <a:solidFill>
                <a:srgbClr val="33425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261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671C2A0D-277A-7DD5-AFFA-05539C44BE01}"/>
              </a:ext>
            </a:extLst>
          </p:cNvPr>
          <p:cNvGrpSpPr/>
          <p:nvPr/>
        </p:nvGrpSpPr>
        <p:grpSpPr>
          <a:xfrm>
            <a:off x="4240924" y="780391"/>
            <a:ext cx="7717838" cy="5880539"/>
            <a:chOff x="4240924" y="780391"/>
            <a:chExt cx="7717838" cy="588053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66C16DF-4AC6-E104-B894-58FC6233031C}"/>
                </a:ext>
              </a:extLst>
            </p:cNvPr>
            <p:cNvSpPr/>
            <p:nvPr/>
          </p:nvSpPr>
          <p:spPr>
            <a:xfrm>
              <a:off x="4240924" y="5123791"/>
              <a:ext cx="2979683" cy="1537139"/>
            </a:xfrm>
            <a:prstGeom prst="rect">
              <a:avLst/>
            </a:prstGeom>
            <a:solidFill>
              <a:srgbClr val="E1E3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6F143F-22C2-7CE5-A9A0-ACC1663C862B}"/>
                </a:ext>
              </a:extLst>
            </p:cNvPr>
            <p:cNvSpPr/>
            <p:nvPr/>
          </p:nvSpPr>
          <p:spPr>
            <a:xfrm>
              <a:off x="6871390" y="780391"/>
              <a:ext cx="5087372" cy="5880539"/>
            </a:xfrm>
            <a:prstGeom prst="rect">
              <a:avLst/>
            </a:prstGeom>
            <a:solidFill>
              <a:srgbClr val="E1E3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ptos" panose="020B0004020202020204" pitchFamily="34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2570469-A553-272B-A801-B7FE02AF3390}"/>
              </a:ext>
            </a:extLst>
          </p:cNvPr>
          <p:cNvSpPr/>
          <p:nvPr/>
        </p:nvSpPr>
        <p:spPr>
          <a:xfrm>
            <a:off x="319390" y="780392"/>
            <a:ext cx="4536000" cy="3905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tos" panose="020B00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7828EB-08B4-62DE-BFC2-4A3A70C5C524}"/>
              </a:ext>
            </a:extLst>
          </p:cNvPr>
          <p:cNvSpPr txBox="1"/>
          <p:nvPr/>
        </p:nvSpPr>
        <p:spPr>
          <a:xfrm>
            <a:off x="228601" y="5283914"/>
            <a:ext cx="3326523" cy="129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60"/>
              </a:lnSpc>
            </a:pPr>
            <a:r>
              <a:rPr lang="en-GB" sz="3200" b="1" dirty="0">
                <a:solidFill>
                  <a:srgbClr val="334251"/>
                </a:solidFill>
                <a:latin typeface="Aptos" panose="020B0004020202020204" pitchFamily="34" charset="0"/>
              </a:rPr>
              <a:t>Sputum Sample Flow for Pooled Testing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419D27B-CB7F-43F2-8439-F247790B2CF4}"/>
              </a:ext>
            </a:extLst>
          </p:cNvPr>
          <p:cNvGrpSpPr/>
          <p:nvPr/>
        </p:nvGrpSpPr>
        <p:grpSpPr>
          <a:xfrm>
            <a:off x="319390" y="842483"/>
            <a:ext cx="4536000" cy="2892957"/>
            <a:chOff x="319390" y="842483"/>
            <a:chExt cx="4536000" cy="2892957"/>
          </a:xfrm>
        </p:grpSpPr>
        <p:cxnSp>
          <p:nvCxnSpPr>
            <p:cNvPr id="272" name="Straight Arrow Connector 271">
              <a:extLst>
                <a:ext uri="{FF2B5EF4-FFF2-40B4-BE49-F238E27FC236}">
                  <a16:creationId xmlns:a16="http://schemas.microsoft.com/office/drawing/2014/main" id="{2B274235-E53F-CDF6-084B-5737ECD68DAB}"/>
                </a:ext>
              </a:extLst>
            </p:cNvPr>
            <p:cNvCxnSpPr>
              <a:cxnSpLocks/>
              <a:stCxn id="136" idx="2"/>
              <a:endCxn id="11" idx="0"/>
            </p:cNvCxnSpPr>
            <p:nvPr/>
          </p:nvCxnSpPr>
          <p:spPr>
            <a:xfrm>
              <a:off x="2587390" y="1114898"/>
              <a:ext cx="0" cy="69710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9A549D-EB49-31E1-F8CD-8A68D6AE2EBB}"/>
                </a:ext>
              </a:extLst>
            </p:cNvPr>
            <p:cNvSpPr txBox="1"/>
            <p:nvPr/>
          </p:nvSpPr>
          <p:spPr>
            <a:xfrm>
              <a:off x="319390" y="2777548"/>
              <a:ext cx="2016000" cy="246221"/>
            </a:xfrm>
            <a:prstGeom prst="rect">
              <a:avLst/>
            </a:prstGeom>
            <a:solidFill>
              <a:srgbClr val="DB7209"/>
            </a:solidFill>
            <a:ln>
              <a:solidFill>
                <a:srgbClr val="DB7209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b="1" dirty="0">
                  <a:latin typeface="Aptos" panose="020B0004020202020204" pitchFamily="34" charset="0"/>
                </a:rPr>
                <a:t>MTB Detected OR Not Detected</a:t>
              </a:r>
              <a:endParaRPr lang="en-CM" sz="1000" b="1" dirty="0">
                <a:latin typeface="Aptos" panose="020B00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BAF542-87ED-6E25-CB13-296BD6F74DE6}"/>
                </a:ext>
              </a:extLst>
            </p:cNvPr>
            <p:cNvSpPr/>
            <p:nvPr/>
          </p:nvSpPr>
          <p:spPr>
            <a:xfrm>
              <a:off x="1579390" y="1812004"/>
              <a:ext cx="2016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342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Aptos" panose="020B0004020202020204" pitchFamily="34" charset="0"/>
                </a:rPr>
                <a:t>Individual Xpert Ultra assay</a:t>
              </a:r>
              <a:endParaRPr lang="en-CM" sz="1000" dirty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EF594D-AAD8-4150-0A5C-AD9C7A021EAB}"/>
                </a:ext>
              </a:extLst>
            </p:cNvPr>
            <p:cNvSpPr txBox="1"/>
            <p:nvPr/>
          </p:nvSpPr>
          <p:spPr>
            <a:xfrm>
              <a:off x="2839390" y="2706601"/>
              <a:ext cx="1728000" cy="24622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b="1" dirty="0">
                  <a:latin typeface="Aptos" panose="020B0004020202020204" pitchFamily="34" charset="0"/>
                </a:rPr>
                <a:t>Invalid/Error/No results</a:t>
              </a:r>
              <a:endParaRPr lang="en-CM" sz="1000" b="1" dirty="0">
                <a:latin typeface="Aptos" panose="020B00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E9645AB-3DD7-10D6-FB09-DF5B5D4A8A5D}"/>
                </a:ext>
              </a:extLst>
            </p:cNvPr>
            <p:cNvSpPr txBox="1"/>
            <p:nvPr/>
          </p:nvSpPr>
          <p:spPr>
            <a:xfrm>
              <a:off x="4311533" y="1798935"/>
              <a:ext cx="53893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Aptos" panose="020B0004020202020204" pitchFamily="34" charset="0"/>
                </a:rPr>
                <a:t>Repeat</a:t>
              </a:r>
              <a:endParaRPr lang="en-CM" sz="900" dirty="0">
                <a:latin typeface="Aptos" panose="020B0004020202020204" pitchFamily="34" charset="0"/>
              </a:endParaRPr>
            </a:p>
          </p:txBody>
        </p: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CEFAE93B-A5CD-F04B-A908-644BFF528DDB}"/>
                </a:ext>
              </a:extLst>
            </p:cNvPr>
            <p:cNvGrpSpPr/>
            <p:nvPr/>
          </p:nvGrpSpPr>
          <p:grpSpPr>
            <a:xfrm>
              <a:off x="2131088" y="1368366"/>
              <a:ext cx="920531" cy="225062"/>
              <a:chOff x="1569072" y="1585479"/>
              <a:chExt cx="920531" cy="225062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0DCA4345-CF33-AA1A-B984-9BCEE0A28E89}"/>
                  </a:ext>
                </a:extLst>
              </p:cNvPr>
              <p:cNvSpPr/>
              <p:nvPr/>
            </p:nvSpPr>
            <p:spPr>
              <a:xfrm>
                <a:off x="1569072" y="1585479"/>
                <a:ext cx="920531" cy="225062"/>
              </a:xfrm>
              <a:prstGeom prst="ellipse">
                <a:avLst/>
              </a:prstGeom>
              <a:solidFill>
                <a:srgbClr val="09BA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M" sz="700">
                  <a:latin typeface="Aptos" panose="020B0004020202020204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D1DBA75-CC62-3022-47A1-37F6637409EA}"/>
                  </a:ext>
                </a:extLst>
              </p:cNvPr>
              <p:cNvSpPr txBox="1"/>
              <p:nvPr/>
            </p:nvSpPr>
            <p:spPr>
              <a:xfrm>
                <a:off x="1639649" y="1594036"/>
                <a:ext cx="779381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700" dirty="0">
                    <a:latin typeface="Aptos" panose="020B0004020202020204" pitchFamily="34" charset="0"/>
                  </a:rPr>
                  <a:t>2 mL of mixture</a:t>
                </a:r>
                <a:endParaRPr lang="en-CM" sz="700" dirty="0"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48CE4CF-5D57-B7B6-DC68-5459CE409D30}"/>
                </a:ext>
              </a:extLst>
            </p:cNvPr>
            <p:cNvSpPr txBox="1"/>
            <p:nvPr/>
          </p:nvSpPr>
          <p:spPr>
            <a:xfrm>
              <a:off x="319390" y="3489219"/>
              <a:ext cx="2016000" cy="246221"/>
            </a:xfrm>
            <a:prstGeom prst="rect">
              <a:avLst/>
            </a:prstGeom>
            <a:solidFill>
              <a:srgbClr val="DB7209"/>
            </a:solidFill>
            <a:ln w="3175">
              <a:solidFill>
                <a:srgbClr val="DB7209"/>
              </a:solidFill>
            </a:ln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r>
                <a:rPr lang="en-GB" sz="1000" b="1" dirty="0">
                  <a:latin typeface="Aptos" panose="020B0004020202020204" pitchFamily="34" charset="0"/>
                </a:rPr>
                <a:t>Report result to clinical team</a:t>
              </a:r>
              <a:endParaRPr lang="en-CM" sz="1000" b="1" dirty="0">
                <a:latin typeface="Aptos" panose="020B0004020202020204" pitchFamily="34" charset="0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7E3F340E-BF59-9A64-6A49-3A480C135AAC}"/>
                </a:ext>
              </a:extLst>
            </p:cNvPr>
            <p:cNvSpPr txBox="1"/>
            <p:nvPr/>
          </p:nvSpPr>
          <p:spPr>
            <a:xfrm>
              <a:off x="1579390" y="842483"/>
              <a:ext cx="2016000" cy="272415"/>
            </a:xfrm>
            <a:prstGeom prst="roundRect">
              <a:avLst/>
            </a:prstGeom>
            <a:solidFill>
              <a:srgbClr val="334251"/>
            </a:solidFill>
            <a:ln>
              <a:solidFill>
                <a:srgbClr val="334251"/>
              </a:solidFill>
            </a:ln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r>
                <a:rPr lang="en-GB" sz="1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INDIVIDUAL TESTING</a:t>
              </a:r>
              <a:endParaRPr lang="en-GB" sz="1000" b="1" baseline="3000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EF89F874-BFAE-E649-1C25-D7982AB417E8}"/>
                </a:ext>
              </a:extLst>
            </p:cNvPr>
            <p:cNvCxnSpPr>
              <a:cxnSpLocks/>
            </p:cNvCxnSpPr>
            <p:nvPr/>
          </p:nvCxnSpPr>
          <p:spPr>
            <a:xfrm>
              <a:off x="1327390" y="3031649"/>
              <a:ext cx="0" cy="46545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7" name="Straight Arrow Connector 256">
              <a:extLst>
                <a:ext uri="{FF2B5EF4-FFF2-40B4-BE49-F238E27FC236}">
                  <a16:creationId xmlns:a16="http://schemas.microsoft.com/office/drawing/2014/main" id="{F7D17566-E368-8707-0472-852B9A38820F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>
              <a:off x="2335390" y="2829712"/>
              <a:ext cx="50400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9" name="Connector: Elbow 258">
              <a:extLst>
                <a:ext uri="{FF2B5EF4-FFF2-40B4-BE49-F238E27FC236}">
                  <a16:creationId xmlns:a16="http://schemas.microsoft.com/office/drawing/2014/main" id="{45D3FFEE-6553-EBC2-8D09-48F0002CC4DF}"/>
                </a:ext>
              </a:extLst>
            </p:cNvPr>
            <p:cNvCxnSpPr>
              <a:cxnSpLocks/>
              <a:stCxn id="15" idx="3"/>
              <a:endCxn id="11" idx="3"/>
            </p:cNvCxnSpPr>
            <p:nvPr/>
          </p:nvCxnSpPr>
          <p:spPr>
            <a:xfrm flipH="1" flipV="1">
              <a:off x="3595390" y="1992004"/>
              <a:ext cx="972000" cy="837708"/>
            </a:xfrm>
            <a:prstGeom prst="bentConnector3">
              <a:avLst>
                <a:gd name="adj1" fmla="val -23519"/>
              </a:avLst>
            </a:prstGeom>
            <a:ln w="127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Connector: Elbow 263">
              <a:extLst>
                <a:ext uri="{FF2B5EF4-FFF2-40B4-BE49-F238E27FC236}">
                  <a16:creationId xmlns:a16="http://schemas.microsoft.com/office/drawing/2014/main" id="{749FE416-FB9E-A26F-EEF2-246B84D7D9CF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rot="5400000">
              <a:off x="1690092" y="1809302"/>
              <a:ext cx="534597" cy="1260000"/>
            </a:xfrm>
            <a:prstGeom prst="bentConnector3">
              <a:avLst/>
            </a:prstGeom>
            <a:ln w="127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6" name="Connector: Elbow 265">
              <a:extLst>
                <a:ext uri="{FF2B5EF4-FFF2-40B4-BE49-F238E27FC236}">
                  <a16:creationId xmlns:a16="http://schemas.microsoft.com/office/drawing/2014/main" id="{B3F7FBA0-71AB-CC73-41AA-97D4D10D7277}"/>
                </a:ext>
              </a:extLst>
            </p:cNvPr>
            <p:cNvCxnSpPr>
              <a:cxnSpLocks/>
              <a:stCxn id="11" idx="2"/>
              <a:endCxn id="15" idx="0"/>
            </p:cNvCxnSpPr>
            <p:nvPr/>
          </p:nvCxnSpPr>
          <p:spPr>
            <a:xfrm rot="16200000" flipH="1">
              <a:off x="2878092" y="1881302"/>
              <a:ext cx="534597" cy="1116000"/>
            </a:xfrm>
            <a:prstGeom prst="bentConnector3">
              <a:avLst/>
            </a:prstGeom>
            <a:ln w="127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0" name="Straight Arrow Connector 269">
              <a:extLst>
                <a:ext uri="{FF2B5EF4-FFF2-40B4-BE49-F238E27FC236}">
                  <a16:creationId xmlns:a16="http://schemas.microsoft.com/office/drawing/2014/main" id="{E169F74B-11C2-107C-59BE-C85C68B3A7B1}"/>
                </a:ext>
              </a:extLst>
            </p:cNvPr>
            <p:cNvCxnSpPr>
              <a:cxnSpLocks/>
              <a:stCxn id="3" idx="1"/>
              <a:endCxn id="136" idx="3"/>
            </p:cNvCxnSpPr>
            <p:nvPr/>
          </p:nvCxnSpPr>
          <p:spPr>
            <a:xfrm flipH="1">
              <a:off x="3595390" y="978691"/>
              <a:ext cx="126000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A50C0BD-9ECD-E8F3-3936-A4E8F7D04DBB}"/>
              </a:ext>
            </a:extLst>
          </p:cNvPr>
          <p:cNvSpPr txBox="1"/>
          <p:nvPr/>
        </p:nvSpPr>
        <p:spPr>
          <a:xfrm>
            <a:off x="359351" y="4260129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334251"/>
                </a:solidFill>
              </a:rPr>
              <a:t>Standard of Care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77F2F8B-2C46-7F1C-A347-B8F960849F9B}"/>
              </a:ext>
            </a:extLst>
          </p:cNvPr>
          <p:cNvGrpSpPr/>
          <p:nvPr/>
        </p:nvGrpSpPr>
        <p:grpSpPr>
          <a:xfrm>
            <a:off x="4855390" y="232598"/>
            <a:ext cx="5392196" cy="1321404"/>
            <a:chOff x="4855390" y="232598"/>
            <a:chExt cx="5392196" cy="132140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04EA050-1734-A0D6-D5BC-9DA44B538FFE}"/>
                </a:ext>
              </a:extLst>
            </p:cNvPr>
            <p:cNvSpPr txBox="1"/>
            <p:nvPr/>
          </p:nvSpPr>
          <p:spPr>
            <a:xfrm>
              <a:off x="4855390" y="232598"/>
              <a:ext cx="2016000" cy="246221"/>
            </a:xfrm>
            <a:prstGeom prst="rect">
              <a:avLst/>
            </a:prstGeom>
            <a:noFill/>
            <a:ln w="12700">
              <a:solidFill>
                <a:srgbClr val="33425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dirty="0">
                  <a:latin typeface="Aptos" panose="020B0004020202020204" pitchFamily="34" charset="0"/>
                </a:rPr>
                <a:t>Sputum (≥2 mL)</a:t>
              </a:r>
              <a:endParaRPr lang="en-CM" sz="1000" dirty="0">
                <a:latin typeface="Aptos" panose="020B0004020202020204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11AFACD-F5E6-9B5B-16CD-2185210FABD7}"/>
                </a:ext>
              </a:extLst>
            </p:cNvPr>
            <p:cNvSpPr txBox="1"/>
            <p:nvPr/>
          </p:nvSpPr>
          <p:spPr>
            <a:xfrm>
              <a:off x="4855390" y="778636"/>
              <a:ext cx="2016000" cy="400110"/>
            </a:xfrm>
            <a:prstGeom prst="rect">
              <a:avLst/>
            </a:prstGeom>
            <a:noFill/>
            <a:ln w="12700">
              <a:solidFill>
                <a:srgbClr val="33425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dirty="0">
                  <a:latin typeface="Aptos" panose="020B0004020202020204" pitchFamily="34" charset="0"/>
                </a:rPr>
                <a:t>Add 2 parts of SR to 1 part of sputum</a:t>
              </a:r>
              <a:endParaRPr lang="en-GB" sz="1000" baseline="30000" dirty="0">
                <a:latin typeface="Aptos" panose="020B00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C674E1C-83F5-734F-B56C-0879246D4661}"/>
                </a:ext>
              </a:extLst>
            </p:cNvPr>
            <p:cNvSpPr txBox="1"/>
            <p:nvPr/>
          </p:nvSpPr>
          <p:spPr>
            <a:xfrm>
              <a:off x="4962680" y="1215448"/>
              <a:ext cx="176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>
                  <a:latin typeface="Aptos" panose="020B0004020202020204" pitchFamily="34" charset="0"/>
                </a:rPr>
                <a:t>Total volume sputum /</a:t>
              </a:r>
            </a:p>
            <a:p>
              <a:pPr algn="ctr"/>
              <a:r>
                <a:rPr lang="en-GB" sz="800" dirty="0">
                  <a:latin typeface="Aptos" panose="020B0004020202020204" pitchFamily="34" charset="0"/>
                </a:rPr>
                <a:t>SR mixture:  ≥6 mL</a:t>
              </a:r>
              <a:endParaRPr lang="en-CM" sz="800" dirty="0">
                <a:latin typeface="Aptos" panose="020B0004020202020204" pitchFamily="34" charset="0"/>
              </a:endParaRPr>
            </a:p>
          </p:txBody>
        </p:sp>
        <p:cxnSp>
          <p:nvCxnSpPr>
            <p:cNvPr id="279" name="Straight Arrow Connector 278">
              <a:extLst>
                <a:ext uri="{FF2B5EF4-FFF2-40B4-BE49-F238E27FC236}">
                  <a16:creationId xmlns:a16="http://schemas.microsoft.com/office/drawing/2014/main" id="{F528E1AC-EEDF-678A-89AF-A168A4927E6A}"/>
                </a:ext>
              </a:extLst>
            </p:cNvPr>
            <p:cNvCxnSpPr>
              <a:cxnSpLocks/>
              <a:stCxn id="2" idx="2"/>
              <a:endCxn id="3" idx="0"/>
            </p:cNvCxnSpPr>
            <p:nvPr/>
          </p:nvCxnSpPr>
          <p:spPr>
            <a:xfrm>
              <a:off x="5863390" y="478819"/>
              <a:ext cx="0" cy="29981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E45E181-8693-7843-1F8A-90F5669A0D99}"/>
                </a:ext>
              </a:extLst>
            </p:cNvPr>
            <p:cNvSpPr txBox="1"/>
            <p:nvPr/>
          </p:nvSpPr>
          <p:spPr>
            <a:xfrm>
              <a:off x="7329332" y="232598"/>
              <a:ext cx="2918254" cy="24622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b="1" dirty="0">
                  <a:latin typeface="Aptos" panose="020B0004020202020204" pitchFamily="34" charset="0"/>
                </a:rPr>
                <a:t>Optional: </a:t>
              </a:r>
              <a:r>
                <a:rPr lang="en-GB" sz="1000" dirty="0">
                  <a:latin typeface="Aptos" panose="020B0004020202020204" pitchFamily="34" charset="0"/>
                </a:rPr>
                <a:t>Take a swab for smear microscopy</a:t>
              </a:r>
              <a:endParaRPr lang="en-CM" sz="1000" dirty="0">
                <a:latin typeface="Aptos" panose="020B0004020202020204" pitchFamily="34" charset="0"/>
              </a:endParaRP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107D5652-6E8A-8148-DA50-A2079F80EC9C}"/>
                </a:ext>
              </a:extLst>
            </p:cNvPr>
            <p:cNvCxnSpPr>
              <a:cxnSpLocks/>
              <a:stCxn id="2" idx="3"/>
              <a:endCxn id="23" idx="1"/>
            </p:cNvCxnSpPr>
            <p:nvPr/>
          </p:nvCxnSpPr>
          <p:spPr>
            <a:xfrm>
              <a:off x="6871390" y="355709"/>
              <a:ext cx="45794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A35E2A36-959F-42BD-93E2-587FCECCD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13" y="5303877"/>
            <a:ext cx="2496208" cy="785844"/>
          </a:xfrm>
          <a:prstGeom prst="rect">
            <a:avLst/>
          </a:prstGeom>
        </p:spPr>
      </p:pic>
      <p:sp>
        <p:nvSpPr>
          <p:cNvPr id="41" name="Round Same-side Corner of Rectangle 40">
            <a:extLst>
              <a:ext uri="{FF2B5EF4-FFF2-40B4-BE49-F238E27FC236}">
                <a16:creationId xmlns:a16="http://schemas.microsoft.com/office/drawing/2014/main" id="{99F1C700-0F11-97B8-4C02-34D6DAFE6292}"/>
              </a:ext>
            </a:extLst>
          </p:cNvPr>
          <p:cNvSpPr>
            <a:spLocks/>
          </p:cNvSpPr>
          <p:nvPr/>
        </p:nvSpPr>
        <p:spPr>
          <a:xfrm>
            <a:off x="0" y="6802120"/>
            <a:ext cx="12192000" cy="111759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rgbClr val="09BAA5"/>
              </a:gs>
              <a:gs pos="100000">
                <a:srgbClr val="DB7209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endParaRPr lang="lo-LA" altLang="en-US" sz="1200" dirty="0">
              <a:solidFill>
                <a:schemeClr val="bg1"/>
              </a:solidFill>
              <a:latin typeface="Aptos" panose="020B0004020202020204" pitchFamily="34" charset="0"/>
              <a:cs typeface="Saysettha OT" pitchFamily="34" charset="-34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E2C602B-087F-55A4-A2C3-718E7A93A491}"/>
              </a:ext>
            </a:extLst>
          </p:cNvPr>
          <p:cNvGrpSpPr/>
          <p:nvPr/>
        </p:nvGrpSpPr>
        <p:grpSpPr>
          <a:xfrm>
            <a:off x="4351390" y="842483"/>
            <a:ext cx="7603066" cy="5699788"/>
            <a:chOff x="4351390" y="842483"/>
            <a:chExt cx="7603066" cy="5699788"/>
          </a:xfrm>
        </p:grpSpPr>
        <p:cxnSp>
          <p:nvCxnSpPr>
            <p:cNvPr id="138" name="Connector: Elbow 137">
              <a:extLst>
                <a:ext uri="{FF2B5EF4-FFF2-40B4-BE49-F238E27FC236}">
                  <a16:creationId xmlns:a16="http://schemas.microsoft.com/office/drawing/2014/main" id="{3147DAC1-7562-0439-7C5A-D056B04F7C7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760642" y="1377228"/>
              <a:ext cx="269496" cy="1008000"/>
            </a:xfrm>
            <a:prstGeom prst="bent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D1C60EF-D613-0442-9C90-6485310E76C7}"/>
                </a:ext>
              </a:extLst>
            </p:cNvPr>
            <p:cNvSpPr/>
            <p:nvPr/>
          </p:nvSpPr>
          <p:spPr>
            <a:xfrm>
              <a:off x="8131390" y="5609377"/>
              <a:ext cx="2016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342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Aptos" panose="020B0004020202020204" pitchFamily="34" charset="0"/>
                </a:rPr>
                <a:t>Pooled Xpert Ultra assay</a:t>
              </a:r>
              <a:endParaRPr lang="en-CM" sz="1000" dirty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DDCC33-B4A4-4411-FF5D-4C653209A857}"/>
                </a:ext>
              </a:extLst>
            </p:cNvPr>
            <p:cNvSpPr txBox="1"/>
            <p:nvPr/>
          </p:nvSpPr>
          <p:spPr>
            <a:xfrm>
              <a:off x="6871390" y="6296050"/>
              <a:ext cx="2016000" cy="246221"/>
            </a:xfrm>
            <a:prstGeom prst="rect">
              <a:avLst/>
            </a:prstGeom>
            <a:solidFill>
              <a:srgbClr val="DB7209"/>
            </a:solidFill>
            <a:ln>
              <a:solidFill>
                <a:srgbClr val="DB7209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b="1" dirty="0">
                  <a:latin typeface="Aptos" panose="020B0004020202020204" pitchFamily="34" charset="0"/>
                </a:rPr>
                <a:t>MTB Detected OR Not Detected</a:t>
              </a:r>
              <a:endParaRPr lang="en-CM" sz="1000" b="1" dirty="0">
                <a:latin typeface="Aptos" panose="020B00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288E9C-59EC-BAC0-0059-BAD4F4CAB69D}"/>
                </a:ext>
              </a:extLst>
            </p:cNvPr>
            <p:cNvSpPr txBox="1"/>
            <p:nvPr/>
          </p:nvSpPr>
          <p:spPr>
            <a:xfrm>
              <a:off x="9391390" y="6296050"/>
              <a:ext cx="2016000" cy="24622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b="1" dirty="0">
                  <a:latin typeface="Aptos" panose="020B0004020202020204" pitchFamily="34" charset="0"/>
                </a:rPr>
                <a:t>Invalid/Error/No results</a:t>
              </a:r>
              <a:endParaRPr lang="en-CM" sz="1000" b="1" dirty="0">
                <a:latin typeface="Aptos" panose="020B00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3D1826D-CF3E-BED0-D637-19C1BF9AFB6E}"/>
                </a:ext>
              </a:extLst>
            </p:cNvPr>
            <p:cNvSpPr txBox="1"/>
            <p:nvPr/>
          </p:nvSpPr>
          <p:spPr>
            <a:xfrm>
              <a:off x="11163536" y="5589921"/>
              <a:ext cx="53893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Aptos" panose="020B0004020202020204" pitchFamily="34" charset="0"/>
                </a:rPr>
                <a:t>Repeat</a:t>
              </a:r>
              <a:endParaRPr lang="en-CM" sz="900" dirty="0">
                <a:latin typeface="Aptos" panose="020B00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3A9EE85-CC68-5BEE-DB6B-EC3C417F1C2B}"/>
                </a:ext>
              </a:extLst>
            </p:cNvPr>
            <p:cNvSpPr txBox="1"/>
            <p:nvPr/>
          </p:nvSpPr>
          <p:spPr>
            <a:xfrm>
              <a:off x="6871390" y="1479865"/>
              <a:ext cx="2016000" cy="2462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dirty="0">
                  <a:latin typeface="Aptos" panose="020B0004020202020204" pitchFamily="34" charset="0"/>
                </a:rPr>
                <a:t>4 consecutive samples available</a:t>
              </a:r>
              <a:endParaRPr lang="en-CM" sz="1000" dirty="0">
                <a:latin typeface="Aptos" panose="020B00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50031A0-F6ED-7E6E-92D9-518B35E74F43}"/>
                </a:ext>
              </a:extLst>
            </p:cNvPr>
            <p:cNvSpPr txBox="1"/>
            <p:nvPr/>
          </p:nvSpPr>
          <p:spPr>
            <a:xfrm>
              <a:off x="6871390" y="3954579"/>
              <a:ext cx="2016000" cy="4001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dirty="0">
                  <a:latin typeface="Aptos" panose="020B0004020202020204" pitchFamily="34" charset="0"/>
                </a:rPr>
                <a:t>Create pools of 4 samples </a:t>
              </a:r>
            </a:p>
            <a:p>
              <a:pPr algn="ctr"/>
              <a:r>
                <a:rPr lang="en-GB" sz="1000" dirty="0">
                  <a:latin typeface="Aptos" panose="020B0004020202020204" pitchFamily="34" charset="0"/>
                </a:rPr>
                <a:t>(1 mL from each sample in pool)</a:t>
              </a:r>
              <a:endParaRPr lang="en-GB" sz="1000" baseline="30000" dirty="0">
                <a:latin typeface="Aptos" panose="020B00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30D54C7-25E2-3392-199C-EED30B7FA795}"/>
                </a:ext>
              </a:extLst>
            </p:cNvPr>
            <p:cNvSpPr txBox="1"/>
            <p:nvPr/>
          </p:nvSpPr>
          <p:spPr>
            <a:xfrm>
              <a:off x="8779390" y="1995582"/>
              <a:ext cx="1224000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dirty="0">
                  <a:latin typeface="Aptos" panose="020B0004020202020204" pitchFamily="34" charset="0"/>
                </a:rPr>
                <a:t>Fridge available</a:t>
              </a:r>
              <a:endParaRPr lang="en-GB" sz="1000" baseline="30000" dirty="0">
                <a:latin typeface="Aptos" panose="020B00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FE16AB0-54A4-622F-9B5D-553BA236B1C5}"/>
                </a:ext>
              </a:extLst>
            </p:cNvPr>
            <p:cNvSpPr txBox="1"/>
            <p:nvPr/>
          </p:nvSpPr>
          <p:spPr>
            <a:xfrm>
              <a:off x="9391390" y="1479865"/>
              <a:ext cx="2016000" cy="2462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dirty="0">
                  <a:latin typeface="Aptos" panose="020B0004020202020204" pitchFamily="34" charset="0"/>
                </a:rPr>
                <a:t>&lt; 4 samples available</a:t>
              </a:r>
              <a:endParaRPr lang="en-CM" sz="1000" dirty="0">
                <a:latin typeface="Aptos" panose="020B00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C2C4372-C69F-8A1D-7DE0-4F077CA46227}"/>
                </a:ext>
              </a:extLst>
            </p:cNvPr>
            <p:cNvSpPr txBox="1"/>
            <p:nvPr/>
          </p:nvSpPr>
          <p:spPr>
            <a:xfrm>
              <a:off x="8617390" y="2377185"/>
              <a:ext cx="1548000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dirty="0">
                  <a:latin typeface="Aptos" panose="020B0004020202020204" pitchFamily="34" charset="0"/>
                </a:rPr>
                <a:t>Store samples overnight</a:t>
              </a:r>
              <a:endParaRPr lang="en-GB" sz="1000" baseline="30000" dirty="0">
                <a:latin typeface="Aptos" panose="020B00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EF64B1C-0919-CF09-2D4B-60EBCB2121BE}"/>
                </a:ext>
              </a:extLst>
            </p:cNvPr>
            <p:cNvSpPr txBox="1"/>
            <p:nvPr/>
          </p:nvSpPr>
          <p:spPr>
            <a:xfrm>
              <a:off x="9391389" y="3954579"/>
              <a:ext cx="2050537" cy="4001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dirty="0">
                  <a:latin typeface="Aptos" panose="020B0004020202020204" pitchFamily="34" charset="0"/>
                </a:rPr>
                <a:t>Pool remaining samples </a:t>
              </a:r>
            </a:p>
            <a:p>
              <a:pPr algn="ctr"/>
              <a:r>
                <a:rPr lang="en-GB" sz="1000" dirty="0">
                  <a:latin typeface="Aptos" panose="020B0004020202020204" pitchFamily="34" charset="0"/>
                </a:rPr>
                <a:t>(1.5 mL from each sample in pool)</a:t>
              </a:r>
              <a:endParaRPr lang="en-GB" sz="1000" baseline="30000" dirty="0">
                <a:latin typeface="Aptos" panose="020B00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6DB8C2B-1034-0383-E3C3-9C5164C45CB6}"/>
                </a:ext>
              </a:extLst>
            </p:cNvPr>
            <p:cNvSpPr txBox="1"/>
            <p:nvPr/>
          </p:nvSpPr>
          <p:spPr>
            <a:xfrm>
              <a:off x="8293390" y="2804359"/>
              <a:ext cx="2196000" cy="4001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425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dirty="0">
                  <a:latin typeface="Aptos" panose="020B0004020202020204" pitchFamily="34" charset="0"/>
                </a:rPr>
                <a:t>Additional samples available to complete pools of 4 on following day</a:t>
              </a:r>
              <a:endParaRPr lang="en-GB" sz="1000" baseline="30000" dirty="0">
                <a:latin typeface="Aptos" panose="020B00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EDE60B9-84A8-636A-1F14-C97F92930767}"/>
                </a:ext>
              </a:extLst>
            </p:cNvPr>
            <p:cNvSpPr txBox="1"/>
            <p:nvPr/>
          </p:nvSpPr>
          <p:spPr>
            <a:xfrm>
              <a:off x="8617390" y="3433616"/>
              <a:ext cx="383439" cy="24622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Aptos" panose="020B0004020202020204" pitchFamily="34" charset="0"/>
                </a:rPr>
                <a:t>Y</a:t>
              </a:r>
              <a:r>
                <a:rPr lang="en-GB" sz="1000" dirty="0">
                  <a:latin typeface="Aptos" panose="020B0004020202020204" pitchFamily="34" charset="0"/>
                </a:rPr>
                <a:t>es</a:t>
              </a:r>
              <a:endParaRPr lang="en-CM" sz="1000" dirty="0">
                <a:latin typeface="Aptos" panose="020B00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B66291D-128B-2257-0C5E-B96A5AEC13CD}"/>
                </a:ext>
              </a:extLst>
            </p:cNvPr>
            <p:cNvSpPr txBox="1"/>
            <p:nvPr/>
          </p:nvSpPr>
          <p:spPr>
            <a:xfrm>
              <a:off x="9820423" y="3433616"/>
              <a:ext cx="344967" cy="24622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Aptos" panose="020B0004020202020204" pitchFamily="34" charset="0"/>
                </a:rPr>
                <a:t>No</a:t>
              </a:r>
              <a:endParaRPr lang="en-CM" sz="1000" dirty="0">
                <a:latin typeface="Aptos" panose="020B0004020202020204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5F17323-50AC-2F59-1D7F-D3A6D76B8974}"/>
                </a:ext>
              </a:extLst>
            </p:cNvPr>
            <p:cNvSpPr txBox="1"/>
            <p:nvPr/>
          </p:nvSpPr>
          <p:spPr>
            <a:xfrm>
              <a:off x="4351390" y="6296050"/>
              <a:ext cx="2016000" cy="246221"/>
            </a:xfrm>
            <a:prstGeom prst="rect">
              <a:avLst/>
            </a:prstGeom>
            <a:solidFill>
              <a:srgbClr val="DB7209"/>
            </a:solidFill>
            <a:ln w="3175">
              <a:solidFill>
                <a:srgbClr val="DB7209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b="1" dirty="0">
                  <a:latin typeface="Aptos" panose="020B0004020202020204" pitchFamily="34" charset="0"/>
                </a:rPr>
                <a:t>Record result</a:t>
              </a:r>
              <a:endParaRPr lang="en-CM" sz="1000" b="1" dirty="0">
                <a:latin typeface="Aptos" panose="020B0004020202020204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D065B3C6-EA92-8FDF-29AA-9730AAE2D239}"/>
                </a:ext>
              </a:extLst>
            </p:cNvPr>
            <p:cNvSpPr txBox="1"/>
            <p:nvPr/>
          </p:nvSpPr>
          <p:spPr>
            <a:xfrm>
              <a:off x="8131390" y="842483"/>
              <a:ext cx="2016000" cy="272415"/>
            </a:xfrm>
            <a:prstGeom prst="roundRect">
              <a:avLst/>
            </a:prstGeom>
            <a:solidFill>
              <a:srgbClr val="334251"/>
            </a:solidFill>
            <a:ln>
              <a:solidFill>
                <a:srgbClr val="33425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POOLED TESTING</a:t>
              </a:r>
              <a:endParaRPr lang="en-GB" sz="1000" b="1" baseline="3000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D69C4298-A60D-4011-9EF4-83D5827C0D96}"/>
                </a:ext>
              </a:extLst>
            </p:cNvPr>
            <p:cNvCxnSpPr>
              <a:cxnSpLocks/>
              <a:stCxn id="27" idx="2"/>
              <a:endCxn id="30" idx="0"/>
            </p:cNvCxnSpPr>
            <p:nvPr/>
          </p:nvCxnSpPr>
          <p:spPr>
            <a:xfrm>
              <a:off x="9391390" y="2241803"/>
              <a:ext cx="0" cy="13538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F719F317-68FF-9C44-E30E-F8DF7552069B}"/>
                </a:ext>
              </a:extLst>
            </p:cNvPr>
            <p:cNvCxnSpPr>
              <a:cxnSpLocks/>
              <a:stCxn id="30" idx="2"/>
              <a:endCxn id="32" idx="0"/>
            </p:cNvCxnSpPr>
            <p:nvPr/>
          </p:nvCxnSpPr>
          <p:spPr>
            <a:xfrm>
              <a:off x="9391390" y="2623406"/>
              <a:ext cx="0" cy="180953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6C1646F6-FA0F-2737-2C5D-A56B36DDD705}"/>
                </a:ext>
              </a:extLst>
            </p:cNvPr>
            <p:cNvCxnSpPr>
              <a:cxnSpLocks/>
              <a:stCxn id="24" idx="2"/>
              <a:endCxn id="25" idx="0"/>
            </p:cNvCxnSpPr>
            <p:nvPr/>
          </p:nvCxnSpPr>
          <p:spPr>
            <a:xfrm>
              <a:off x="7879390" y="1726086"/>
              <a:ext cx="0" cy="2228493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Connector: Elbow 149">
              <a:extLst>
                <a:ext uri="{FF2B5EF4-FFF2-40B4-BE49-F238E27FC236}">
                  <a16:creationId xmlns:a16="http://schemas.microsoft.com/office/drawing/2014/main" id="{E88ADDC2-E52D-568B-8B2B-4A41451DE1E2}"/>
                </a:ext>
              </a:extLst>
            </p:cNvPr>
            <p:cNvCxnSpPr>
              <a:cxnSpLocks/>
              <a:stCxn id="33" idx="2"/>
              <a:endCxn id="25" idx="0"/>
            </p:cNvCxnSpPr>
            <p:nvPr/>
          </p:nvCxnSpPr>
          <p:spPr>
            <a:xfrm rot="5400000">
              <a:off x="8206879" y="3352348"/>
              <a:ext cx="274742" cy="929720"/>
            </a:xfrm>
            <a:prstGeom prst="bent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Connector: Elbow 175">
              <a:extLst>
                <a:ext uri="{FF2B5EF4-FFF2-40B4-BE49-F238E27FC236}">
                  <a16:creationId xmlns:a16="http://schemas.microsoft.com/office/drawing/2014/main" id="{AE0138F1-CCAF-A997-9D82-EF46439A4948}"/>
                </a:ext>
              </a:extLst>
            </p:cNvPr>
            <p:cNvCxnSpPr>
              <a:cxnSpLocks/>
              <a:stCxn id="29" idx="2"/>
              <a:endCxn id="28" idx="0"/>
            </p:cNvCxnSpPr>
            <p:nvPr/>
          </p:nvCxnSpPr>
          <p:spPr>
            <a:xfrm rot="16200000" flipH="1">
              <a:off x="10726069" y="1399406"/>
              <a:ext cx="312149" cy="965507"/>
            </a:xfrm>
            <a:prstGeom prst="bent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Connector: Elbow 182">
              <a:extLst>
                <a:ext uri="{FF2B5EF4-FFF2-40B4-BE49-F238E27FC236}">
                  <a16:creationId xmlns:a16="http://schemas.microsoft.com/office/drawing/2014/main" id="{C73DF269-E0B0-118E-0844-A4F86F928550}"/>
                </a:ext>
              </a:extLst>
            </p:cNvPr>
            <p:cNvCxnSpPr>
              <a:cxnSpLocks/>
              <a:stCxn id="34" idx="2"/>
              <a:endCxn id="31" idx="0"/>
            </p:cNvCxnSpPr>
            <p:nvPr/>
          </p:nvCxnSpPr>
          <p:spPr>
            <a:xfrm rot="16200000" flipH="1">
              <a:off x="10067411" y="3605332"/>
              <a:ext cx="274742" cy="423751"/>
            </a:xfrm>
            <a:prstGeom prst="bent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Connector: Elbow 189">
              <a:extLst>
                <a:ext uri="{FF2B5EF4-FFF2-40B4-BE49-F238E27FC236}">
                  <a16:creationId xmlns:a16="http://schemas.microsoft.com/office/drawing/2014/main" id="{1CBBC371-1DED-58F2-3402-B05A8B6BC65C}"/>
                </a:ext>
              </a:extLst>
            </p:cNvPr>
            <p:cNvCxnSpPr>
              <a:cxnSpLocks/>
              <a:stCxn id="32" idx="2"/>
              <a:endCxn id="33" idx="0"/>
            </p:cNvCxnSpPr>
            <p:nvPr/>
          </p:nvCxnSpPr>
          <p:spPr>
            <a:xfrm rot="5400000">
              <a:off x="8985677" y="3027902"/>
              <a:ext cx="229147" cy="582280"/>
            </a:xfrm>
            <a:prstGeom prst="bent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Connector: Elbow 191">
              <a:extLst>
                <a:ext uri="{FF2B5EF4-FFF2-40B4-BE49-F238E27FC236}">
                  <a16:creationId xmlns:a16="http://schemas.microsoft.com/office/drawing/2014/main" id="{266863B1-6DB3-17F3-C35C-0FAC2B980729}"/>
                </a:ext>
              </a:extLst>
            </p:cNvPr>
            <p:cNvCxnSpPr>
              <a:cxnSpLocks/>
              <a:stCxn id="32" idx="2"/>
              <a:endCxn id="34" idx="0"/>
            </p:cNvCxnSpPr>
            <p:nvPr/>
          </p:nvCxnSpPr>
          <p:spPr>
            <a:xfrm rot="16200000" flipH="1">
              <a:off x="9577575" y="3018283"/>
              <a:ext cx="229147" cy="601517"/>
            </a:xfrm>
            <a:prstGeom prst="bent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Connector: Elbow 197">
              <a:extLst>
                <a:ext uri="{FF2B5EF4-FFF2-40B4-BE49-F238E27FC236}">
                  <a16:creationId xmlns:a16="http://schemas.microsoft.com/office/drawing/2014/main" id="{D59F6C1B-15A4-0808-7DE6-3048C46E2C9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327776" y="2706189"/>
              <a:ext cx="1526260" cy="970520"/>
            </a:xfrm>
            <a:prstGeom prst="bentConnector3">
              <a:avLst>
                <a:gd name="adj1" fmla="val 50000"/>
              </a:avLst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Connector: Elbow 206">
              <a:extLst>
                <a:ext uri="{FF2B5EF4-FFF2-40B4-BE49-F238E27FC236}">
                  <a16:creationId xmlns:a16="http://schemas.microsoft.com/office/drawing/2014/main" id="{239338FC-1026-FEC3-501B-80CA69759680}"/>
                </a:ext>
              </a:extLst>
            </p:cNvPr>
            <p:cNvCxnSpPr>
              <a:cxnSpLocks/>
              <a:stCxn id="9" idx="2"/>
              <a:endCxn id="18" idx="0"/>
            </p:cNvCxnSpPr>
            <p:nvPr/>
          </p:nvCxnSpPr>
          <p:spPr>
            <a:xfrm rot="5400000">
              <a:off x="8346054" y="5502713"/>
              <a:ext cx="326673" cy="1260000"/>
            </a:xfrm>
            <a:prstGeom prst="bent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Connector: Elbow 208">
              <a:extLst>
                <a:ext uri="{FF2B5EF4-FFF2-40B4-BE49-F238E27FC236}">
                  <a16:creationId xmlns:a16="http://schemas.microsoft.com/office/drawing/2014/main" id="{61EF2BE7-3381-5CAB-3671-E74083D43810}"/>
                </a:ext>
              </a:extLst>
            </p:cNvPr>
            <p:cNvCxnSpPr>
              <a:cxnSpLocks/>
              <a:stCxn id="9" idx="2"/>
              <a:endCxn id="19" idx="0"/>
            </p:cNvCxnSpPr>
            <p:nvPr/>
          </p:nvCxnSpPr>
          <p:spPr>
            <a:xfrm rot="16200000" flipH="1">
              <a:off x="9606054" y="5502713"/>
              <a:ext cx="326673" cy="1260000"/>
            </a:xfrm>
            <a:prstGeom prst="bent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Connector: Elbow 210">
              <a:extLst>
                <a:ext uri="{FF2B5EF4-FFF2-40B4-BE49-F238E27FC236}">
                  <a16:creationId xmlns:a16="http://schemas.microsoft.com/office/drawing/2014/main" id="{2B5A2E18-B6BF-940B-D361-4F65503DA0EE}"/>
                </a:ext>
              </a:extLst>
            </p:cNvPr>
            <p:cNvCxnSpPr>
              <a:cxnSpLocks/>
              <a:stCxn id="19" idx="3"/>
              <a:endCxn id="9" idx="3"/>
            </p:cNvCxnSpPr>
            <p:nvPr/>
          </p:nvCxnSpPr>
          <p:spPr>
            <a:xfrm flipH="1" flipV="1">
              <a:off x="10147390" y="5789377"/>
              <a:ext cx="1260000" cy="629784"/>
            </a:xfrm>
            <a:prstGeom prst="bentConnector3">
              <a:avLst>
                <a:gd name="adj1" fmla="val -18143"/>
              </a:avLst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2" name="Straight Arrow Connector 261">
              <a:extLst>
                <a:ext uri="{FF2B5EF4-FFF2-40B4-BE49-F238E27FC236}">
                  <a16:creationId xmlns:a16="http://schemas.microsoft.com/office/drawing/2014/main" id="{82DBE56B-45E2-BE45-E537-2F5CCBB8DC94}"/>
                </a:ext>
              </a:extLst>
            </p:cNvPr>
            <p:cNvCxnSpPr>
              <a:cxnSpLocks/>
              <a:stCxn id="18" idx="1"/>
              <a:endCxn id="92" idx="3"/>
            </p:cNvCxnSpPr>
            <p:nvPr/>
          </p:nvCxnSpPr>
          <p:spPr>
            <a:xfrm flipH="1">
              <a:off x="6367390" y="6419161"/>
              <a:ext cx="50400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4" name="Straight Arrow Connector 273">
              <a:extLst>
                <a:ext uri="{FF2B5EF4-FFF2-40B4-BE49-F238E27FC236}">
                  <a16:creationId xmlns:a16="http://schemas.microsoft.com/office/drawing/2014/main" id="{B3F44055-B207-4562-9777-6F53FC02738A}"/>
                </a:ext>
              </a:extLst>
            </p:cNvPr>
            <p:cNvCxnSpPr>
              <a:cxnSpLocks/>
              <a:endCxn id="124" idx="1"/>
            </p:cNvCxnSpPr>
            <p:nvPr/>
          </p:nvCxnSpPr>
          <p:spPr>
            <a:xfrm>
              <a:off x="6871390" y="978691"/>
              <a:ext cx="126000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1" name="Straight Arrow Connector 280">
              <a:extLst>
                <a:ext uri="{FF2B5EF4-FFF2-40B4-BE49-F238E27FC236}">
                  <a16:creationId xmlns:a16="http://schemas.microsoft.com/office/drawing/2014/main" id="{F5A3EA0D-A599-0BAD-E5BB-4473CD80425B}"/>
                </a:ext>
              </a:extLst>
            </p:cNvPr>
            <p:cNvCxnSpPr>
              <a:cxnSpLocks/>
              <a:stCxn id="124" idx="2"/>
              <a:endCxn id="24" idx="0"/>
            </p:cNvCxnSpPr>
            <p:nvPr/>
          </p:nvCxnSpPr>
          <p:spPr>
            <a:xfrm flipH="1">
              <a:off x="7879390" y="1114898"/>
              <a:ext cx="1260000" cy="36496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3" name="Straight Arrow Connector 282">
              <a:extLst>
                <a:ext uri="{FF2B5EF4-FFF2-40B4-BE49-F238E27FC236}">
                  <a16:creationId xmlns:a16="http://schemas.microsoft.com/office/drawing/2014/main" id="{82E615A5-E400-D33C-7040-050B91E7503A}"/>
                </a:ext>
              </a:extLst>
            </p:cNvPr>
            <p:cNvCxnSpPr>
              <a:cxnSpLocks/>
              <a:stCxn id="124" idx="2"/>
              <a:endCxn id="29" idx="0"/>
            </p:cNvCxnSpPr>
            <p:nvPr/>
          </p:nvCxnSpPr>
          <p:spPr>
            <a:xfrm>
              <a:off x="9139390" y="1114898"/>
              <a:ext cx="1260000" cy="36496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BBEABBE-E04A-F935-07B1-8AA6241BEA8C}"/>
                </a:ext>
              </a:extLst>
            </p:cNvPr>
            <p:cNvSpPr txBox="1"/>
            <p:nvPr/>
          </p:nvSpPr>
          <p:spPr>
            <a:xfrm>
              <a:off x="8005390" y="4603011"/>
              <a:ext cx="2268000" cy="55399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dirty="0">
                  <a:latin typeface="Aptos" panose="020B0004020202020204" pitchFamily="34" charset="0"/>
                </a:rPr>
                <a:t>Shake 10 to 20 times or vortex for at least 10 seconds for full homogenisation</a:t>
              </a:r>
              <a:endParaRPr lang="en-GB" sz="1000" baseline="30000" dirty="0">
                <a:latin typeface="Aptos" panose="020B0004020202020204" pitchFamily="34" charset="0"/>
              </a:endParaRPr>
            </a:p>
          </p:txBody>
        </p: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F72C34C3-9D05-96CC-E28C-7FB27F704C3F}"/>
                </a:ext>
              </a:extLst>
            </p:cNvPr>
            <p:cNvCxnSpPr>
              <a:cxnSpLocks/>
              <a:stCxn id="25" idx="2"/>
              <a:endCxn id="38" idx="0"/>
            </p:cNvCxnSpPr>
            <p:nvPr/>
          </p:nvCxnSpPr>
          <p:spPr>
            <a:xfrm rot="16200000" flipH="1">
              <a:off x="8385229" y="3848850"/>
              <a:ext cx="248322" cy="1260000"/>
            </a:xfrm>
            <a:prstGeom prst="bent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Connector: Elbow 41">
              <a:extLst>
                <a:ext uri="{FF2B5EF4-FFF2-40B4-BE49-F238E27FC236}">
                  <a16:creationId xmlns:a16="http://schemas.microsoft.com/office/drawing/2014/main" id="{C9612F34-74CC-71C7-1C20-B13AE26A8AD5}"/>
                </a:ext>
              </a:extLst>
            </p:cNvPr>
            <p:cNvCxnSpPr>
              <a:cxnSpLocks/>
              <a:stCxn id="31" idx="2"/>
              <a:endCxn id="38" idx="0"/>
            </p:cNvCxnSpPr>
            <p:nvPr/>
          </p:nvCxnSpPr>
          <p:spPr>
            <a:xfrm rot="5400000">
              <a:off x="9653863" y="3840216"/>
              <a:ext cx="248322" cy="1277268"/>
            </a:xfrm>
            <a:prstGeom prst="bent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27FC89A-EE95-8E7A-D6AC-3D6516D7C3C5}"/>
                </a:ext>
              </a:extLst>
            </p:cNvPr>
            <p:cNvCxnSpPr>
              <a:cxnSpLocks/>
              <a:stCxn id="38" idx="2"/>
              <a:endCxn id="9" idx="0"/>
            </p:cNvCxnSpPr>
            <p:nvPr/>
          </p:nvCxnSpPr>
          <p:spPr>
            <a:xfrm>
              <a:off x="9139390" y="5157009"/>
              <a:ext cx="0" cy="4523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AE367450-9CA2-7D43-391E-2FCEAFFD5F05}"/>
                </a:ext>
              </a:extLst>
            </p:cNvPr>
            <p:cNvGrpSpPr/>
            <p:nvPr/>
          </p:nvGrpSpPr>
          <p:grpSpPr>
            <a:xfrm>
              <a:off x="8436334" y="5211430"/>
              <a:ext cx="1403993" cy="225062"/>
              <a:chOff x="3936841" y="5658816"/>
              <a:chExt cx="1067921" cy="225062"/>
            </a:xfrm>
            <a:solidFill>
              <a:srgbClr val="09BAA5"/>
            </a:solidFill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09D193B1-0A97-2689-55A3-7AF94735AA88}"/>
                  </a:ext>
                </a:extLst>
              </p:cNvPr>
              <p:cNvSpPr/>
              <p:nvPr/>
            </p:nvSpPr>
            <p:spPr>
              <a:xfrm>
                <a:off x="4010533" y="5658816"/>
                <a:ext cx="920530" cy="2250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M" sz="700">
                  <a:latin typeface="Aptos" panose="020B0004020202020204" pitchFamily="34" charset="0"/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9B50EFA-0CFF-BDA8-E61D-B052C95E8E1F}"/>
                  </a:ext>
                </a:extLst>
              </p:cNvPr>
              <p:cNvSpPr txBox="1"/>
              <p:nvPr/>
            </p:nvSpPr>
            <p:spPr>
              <a:xfrm>
                <a:off x="3936841" y="5676972"/>
                <a:ext cx="1067921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700" dirty="0">
                    <a:latin typeface="Aptos" panose="020B0004020202020204" pitchFamily="34" charset="0"/>
                  </a:rPr>
                  <a:t>2 mL of pooled mixture</a:t>
                </a:r>
                <a:endParaRPr lang="en-CM" sz="700" dirty="0"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99C4FCB-16EB-2F63-7E28-11DAF9C04E26}"/>
                </a:ext>
              </a:extLst>
            </p:cNvPr>
            <p:cNvSpPr txBox="1"/>
            <p:nvPr/>
          </p:nvSpPr>
          <p:spPr>
            <a:xfrm>
              <a:off x="10775338" y="2038235"/>
              <a:ext cx="1179118" cy="4001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425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dirty="0">
                  <a:latin typeface="Aptos" panose="020B0004020202020204" pitchFamily="34" charset="0"/>
                </a:rPr>
                <a:t>Fridge unavailable</a:t>
              </a:r>
              <a:endParaRPr lang="en-GB" sz="1000" baseline="30000" dirty="0">
                <a:latin typeface="Aptos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0964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8346F-1CB3-D084-DD41-E1CA96CDB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82027-BD6A-72F9-5F14-B00C48211435}"/>
              </a:ext>
            </a:extLst>
          </p:cNvPr>
          <p:cNvSpPr txBox="1">
            <a:spLocks/>
          </p:cNvSpPr>
          <p:nvPr/>
        </p:nvSpPr>
        <p:spPr>
          <a:xfrm>
            <a:off x="629920" y="985520"/>
            <a:ext cx="7000240" cy="4775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4200" b="1" dirty="0">
                <a:solidFill>
                  <a:schemeClr val="bg1"/>
                </a:solidFill>
                <a:latin typeface="Aptos" panose="020B0004020202020204" pitchFamily="34" charset="0"/>
              </a:rPr>
              <a:t>Specimen Eligibility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8FBB90E-4DC8-EC7F-C0D3-0A624CF37D0B}"/>
              </a:ext>
            </a:extLst>
          </p:cNvPr>
          <p:cNvSpPr txBox="1">
            <a:spLocks/>
          </p:cNvSpPr>
          <p:nvPr/>
        </p:nvSpPr>
        <p:spPr>
          <a:xfrm>
            <a:off x="629921" y="2265681"/>
            <a:ext cx="4826500" cy="38353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6350" indent="-40635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GB" sz="2600" b="1" dirty="0">
                <a:solidFill>
                  <a:srgbClr val="334251"/>
                </a:solidFill>
                <a:latin typeface="Aptos" panose="020B0004020202020204" pitchFamily="34" charset="0"/>
              </a:rPr>
              <a:t>Receive specimen</a:t>
            </a:r>
            <a:endParaRPr lang="en-GB" sz="2600" dirty="0">
              <a:solidFill>
                <a:srgbClr val="334251"/>
              </a:solidFill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en-GB" sz="2600" dirty="0">
              <a:solidFill>
                <a:srgbClr val="334251"/>
              </a:solidFill>
              <a:latin typeface="Aptos" panose="020B00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600" b="1" dirty="0">
              <a:solidFill>
                <a:srgbClr val="334251"/>
              </a:solidFill>
              <a:latin typeface="Aptos" panose="020B0004020202020204" pitchFamily="34" charset="0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FBE1E96-15D0-9F74-B066-0363135C4A1D}"/>
              </a:ext>
            </a:extLst>
          </p:cNvPr>
          <p:cNvSpPr txBox="1">
            <a:spLocks/>
          </p:cNvSpPr>
          <p:nvPr/>
        </p:nvSpPr>
        <p:spPr>
          <a:xfrm>
            <a:off x="6667004" y="2268180"/>
            <a:ext cx="4826500" cy="23263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GB" sz="2600" b="1" dirty="0">
                <a:solidFill>
                  <a:srgbClr val="334251"/>
                </a:solidFill>
                <a:latin typeface="Aptos" panose="020B0004020202020204" pitchFamily="34" charset="0"/>
              </a:rPr>
              <a:t>2. Check specimen eligibility</a:t>
            </a:r>
          </a:p>
          <a:p>
            <a:pPr marL="0">
              <a:lnSpc>
                <a:spcPct val="100000"/>
              </a:lnSpc>
              <a:spcBef>
                <a:spcPts val="300"/>
              </a:spcBef>
            </a:pP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Sputum (not saliva)</a:t>
            </a:r>
          </a:p>
          <a:p>
            <a:pPr marL="0">
              <a:lnSpc>
                <a:spcPct val="100000"/>
              </a:lnSpc>
              <a:spcBef>
                <a:spcPts val="300"/>
              </a:spcBef>
            </a:pP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Adequate quality</a:t>
            </a:r>
          </a:p>
          <a:p>
            <a:pPr marL="0">
              <a:lnSpc>
                <a:spcPct val="100000"/>
              </a:lnSpc>
              <a:spcBef>
                <a:spcPts val="300"/>
              </a:spcBef>
            </a:pP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Minimum volume (&gt; 1 mL)</a:t>
            </a:r>
          </a:p>
          <a:p>
            <a:pPr marL="0">
              <a:lnSpc>
                <a:spcPct val="100000"/>
              </a:lnSpc>
              <a:spcBef>
                <a:spcPts val="300"/>
              </a:spcBef>
            </a:pP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Correctly labelled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en-GB" sz="2600" dirty="0">
              <a:solidFill>
                <a:srgbClr val="334251"/>
              </a:solidFill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en-GB" sz="2600" dirty="0">
              <a:solidFill>
                <a:srgbClr val="334251"/>
              </a:solidFill>
              <a:latin typeface="Aptos" panose="020B00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600" b="1" dirty="0">
              <a:solidFill>
                <a:srgbClr val="334251"/>
              </a:solidFill>
              <a:latin typeface="Aptos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60B8B6-79E9-77DD-025F-5BD2F9A7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9" y="2904283"/>
            <a:ext cx="5311735" cy="190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22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6DB97-DAB8-1512-6DDB-79FA9A378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CEA54-9B7C-6548-4A8E-018692106889}"/>
              </a:ext>
            </a:extLst>
          </p:cNvPr>
          <p:cNvSpPr txBox="1">
            <a:spLocks/>
          </p:cNvSpPr>
          <p:nvPr/>
        </p:nvSpPr>
        <p:spPr>
          <a:xfrm>
            <a:off x="629920" y="985520"/>
            <a:ext cx="7000240" cy="4775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4200" b="1" dirty="0">
                <a:solidFill>
                  <a:schemeClr val="bg1"/>
                </a:solidFill>
                <a:latin typeface="Aptos" panose="020B0004020202020204" pitchFamily="34" charset="0"/>
              </a:rPr>
              <a:t>Preparing Samples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0C63130-7201-0677-141F-FDF56304E1F5}"/>
              </a:ext>
            </a:extLst>
          </p:cNvPr>
          <p:cNvSpPr txBox="1">
            <a:spLocks/>
          </p:cNvSpPr>
          <p:nvPr/>
        </p:nvSpPr>
        <p:spPr>
          <a:xfrm>
            <a:off x="629921" y="2265681"/>
            <a:ext cx="4826500" cy="38353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Arrange specimens in a muffin tray so samples for one pool are in the same row.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Add an empty container in line to serve as the pooled sample container.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For pools of four, place four containers in adjacent wells.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2600" dirty="0">
                <a:solidFill>
                  <a:srgbClr val="334251"/>
                </a:solidFill>
                <a:latin typeface="Aptos" panose="020B0004020202020204" pitchFamily="34" charset="0"/>
              </a:rPr>
              <a:t>This helps organise specimens and prevents mixing errors.</a:t>
            </a:r>
          </a:p>
          <a:p>
            <a:pPr>
              <a:lnSpc>
                <a:spcPct val="100000"/>
              </a:lnSpc>
            </a:pPr>
            <a:endParaRPr lang="en-GB" sz="2600" dirty="0">
              <a:solidFill>
                <a:srgbClr val="334251"/>
              </a:solidFill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2600" b="1" dirty="0">
              <a:solidFill>
                <a:srgbClr val="334251"/>
              </a:solidFill>
              <a:latin typeface="Aptos" panose="020B00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8763838-B78E-8212-A24D-F7172D9C3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18" y="2510852"/>
            <a:ext cx="6471447" cy="374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8975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f503732-9902-4623-8c62-a6a80dac685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13E9F2A594094186D99C290EEB5447" ma:contentTypeVersion="13" ma:contentTypeDescription="Create a new document." ma:contentTypeScope="" ma:versionID="7ea2c11329dcec744408ab537d8c8891">
  <xsd:schema xmlns:xsd="http://www.w3.org/2001/XMLSchema" xmlns:xs="http://www.w3.org/2001/XMLSchema" xmlns:p="http://schemas.microsoft.com/office/2006/metadata/properties" xmlns:ns2="9f503732-9902-4623-8c62-a6a80dac685d" xmlns:ns3="63fba9ad-cc62-4fa5-9a9c-2baef2b4a7d3" targetNamespace="http://schemas.microsoft.com/office/2006/metadata/properties" ma:root="true" ma:fieldsID="48c26daefca3f79953f0ddfd0745b07d" ns2:_="" ns3:_="">
    <xsd:import namespace="9f503732-9902-4623-8c62-a6a80dac685d"/>
    <xsd:import namespace="63fba9ad-cc62-4fa5-9a9c-2baef2b4a7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503732-9902-4623-8c62-a6a80dac68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2e10342f-3527-4dcd-ac28-e59db492a8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fba9ad-cc62-4fa5-9a9c-2baef2b4a7d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924D9F-ACDF-4FB4-B38C-DA76161945DB}">
  <ds:schemaRefs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63fba9ad-cc62-4fa5-9a9c-2baef2b4a7d3"/>
    <ds:schemaRef ds:uri="http://schemas.microsoft.com/office/2006/metadata/properties"/>
    <ds:schemaRef ds:uri="9f503732-9902-4623-8c62-a6a80dac685d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7AB95B6-31AA-4ADB-80A7-27B2736CCE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47A181-129D-4D63-8160-1E3503D6F1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503732-9902-4623-8c62-a6a80dac685d"/>
    <ds:schemaRef ds:uri="63fba9ad-cc62-4fa5-9a9c-2baef2b4a7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1340</Words>
  <Application>Microsoft Office PowerPoint</Application>
  <PresentationFormat>Widescreen</PresentationFormat>
  <Paragraphs>212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for poster presentation</dc:title>
  <dc:creator>KANCHAR, Avinash</dc:creator>
  <cp:lastModifiedBy>Heather Brocklehurst</cp:lastModifiedBy>
  <cp:revision>129</cp:revision>
  <dcterms:created xsi:type="dcterms:W3CDTF">2023-10-18T09:40:44Z</dcterms:created>
  <dcterms:modified xsi:type="dcterms:W3CDTF">2026-04-16T09:56:43Z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0x0101000A13E9F2A594094186D99C290EEB5447</vt:lpwstr>
  </property>
  <property fmtid="{D5CDD505-2E9C-101B-9397-08002B2CF9AE}" pid="3" name="MediaServiceImageTags">
    <vt:lpwstr/>
  </property>
</Properties>
</file>